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4"/>
  </p:notesMasterIdLst>
  <p:handoutMasterIdLst>
    <p:handoutMasterId r:id="rId35"/>
  </p:handoutMasterIdLst>
  <p:sldIdLst>
    <p:sldId id="343" r:id="rId5"/>
    <p:sldId id="256" r:id="rId6"/>
    <p:sldId id="284" r:id="rId7"/>
    <p:sldId id="289" r:id="rId8"/>
    <p:sldId id="285" r:id="rId9"/>
    <p:sldId id="286" r:id="rId10"/>
    <p:sldId id="290" r:id="rId11"/>
    <p:sldId id="299" r:id="rId12"/>
    <p:sldId id="292" r:id="rId13"/>
    <p:sldId id="293" r:id="rId14"/>
    <p:sldId id="294" r:id="rId15"/>
    <p:sldId id="295" r:id="rId16"/>
    <p:sldId id="315" r:id="rId17"/>
    <p:sldId id="316" r:id="rId18"/>
    <p:sldId id="333" r:id="rId19"/>
    <p:sldId id="300" r:id="rId20"/>
    <p:sldId id="296" r:id="rId21"/>
    <p:sldId id="297" r:id="rId22"/>
    <p:sldId id="298" r:id="rId23"/>
    <p:sldId id="304" r:id="rId24"/>
    <p:sldId id="301" r:id="rId25"/>
    <p:sldId id="303" r:id="rId26"/>
    <p:sldId id="341" r:id="rId27"/>
    <p:sldId id="342" r:id="rId28"/>
    <p:sldId id="336" r:id="rId29"/>
    <p:sldId id="338" r:id="rId30"/>
    <p:sldId id="321" r:id="rId31"/>
    <p:sldId id="322" r:id="rId32"/>
    <p:sldId id="309" r:id="rId33"/>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orient="horz" pos="4272" userDrawn="1">
          <p15:clr>
            <a:srgbClr val="A4A3A4"/>
          </p15:clr>
        </p15:guide>
        <p15:guide id="3" orient="horz" pos="960" userDrawn="1">
          <p15:clr>
            <a:srgbClr val="A4A3A4"/>
          </p15:clr>
        </p15:guide>
        <p15:guide id="4" pos="3840" userDrawn="1">
          <p15:clr>
            <a:srgbClr val="A4A3A4"/>
          </p15:clr>
        </p15:guide>
        <p15:guide id="5" orient="horz" pos="3552"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ait M. Campbell" initials="KMC" lastIdx="17" clrIdx="0">
    <p:extLst>
      <p:ext uri="{19B8F6BF-5375-455C-9EA6-DF929625EA0E}">
        <p15:presenceInfo xmlns:p15="http://schemas.microsoft.com/office/powerpoint/2012/main" userId="S-1-5-21-1014438854-1672741230-9522986-27486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0404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115" autoAdjust="0"/>
    <p:restoredTop sz="96395" autoAdjust="0"/>
  </p:normalViewPr>
  <p:slideViewPr>
    <p:cSldViewPr>
      <p:cViewPr varScale="1">
        <p:scale>
          <a:sx n="57" d="100"/>
          <a:sy n="57" d="100"/>
        </p:scale>
        <p:origin x="72" y="1332"/>
      </p:cViewPr>
      <p:guideLst>
        <p:guide orient="horz" pos="2160"/>
        <p:guide orient="horz" pos="4272"/>
        <p:guide orient="horz" pos="960"/>
        <p:guide pos="3840"/>
        <p:guide orient="horz" pos="3552"/>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commentAuthors" Target="commentAuthor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handoutMaster" Target="handoutMasters/handout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0F8C299-1CDA-41C9-A54E-AA4002E28F36}" type="doc">
      <dgm:prSet loTypeId="urn:microsoft.com/office/officeart/2005/8/layout/hProcess9" loCatId="process" qsTypeId="urn:microsoft.com/office/officeart/2005/8/quickstyle/simple1" qsCatId="simple" csTypeId="urn:microsoft.com/office/officeart/2005/8/colors/accent1_2" csCatId="accent1" phldr="1"/>
      <dgm:spPr/>
    </dgm:pt>
    <dgm:pt modelId="{287813D8-7B0C-44B2-B9C1-33C2761A05E8}">
      <dgm:prSet phldrT="[Text]" custT="1"/>
      <dgm:spPr/>
      <dgm:t>
        <a:bodyPr/>
        <a:lstStyle/>
        <a:p>
          <a:r>
            <a:rPr lang="en-US" sz="2400" dirty="0"/>
            <a:t>Leadership Buy-In</a:t>
          </a:r>
        </a:p>
      </dgm:t>
    </dgm:pt>
    <dgm:pt modelId="{FE1E3FE4-4DDA-4676-AD83-7969D8723A96}" type="parTrans" cxnId="{2DECB22D-68A5-471D-9589-06B58556AC72}">
      <dgm:prSet/>
      <dgm:spPr/>
      <dgm:t>
        <a:bodyPr/>
        <a:lstStyle/>
        <a:p>
          <a:endParaRPr lang="en-US"/>
        </a:p>
      </dgm:t>
    </dgm:pt>
    <dgm:pt modelId="{7DAD775E-2FAE-40BB-B779-97FC3E164190}" type="sibTrans" cxnId="{2DECB22D-68A5-471D-9589-06B58556AC72}">
      <dgm:prSet/>
      <dgm:spPr/>
      <dgm:t>
        <a:bodyPr/>
        <a:lstStyle/>
        <a:p>
          <a:endParaRPr lang="en-US"/>
        </a:p>
      </dgm:t>
    </dgm:pt>
    <dgm:pt modelId="{6244552D-6E2C-447A-886E-04CD6CCE7B89}">
      <dgm:prSet phldrT="[Text]" custT="1"/>
      <dgm:spPr/>
      <dgm:t>
        <a:bodyPr/>
        <a:lstStyle/>
        <a:p>
          <a:r>
            <a:rPr lang="en-US" sz="2400" dirty="0"/>
            <a:t>Marketing Outreach Strategies</a:t>
          </a:r>
        </a:p>
      </dgm:t>
    </dgm:pt>
    <dgm:pt modelId="{9BB358B3-21F7-436D-8464-653C43F2C7C3}" type="parTrans" cxnId="{00889941-6B66-445C-AE81-BC41BCC53477}">
      <dgm:prSet/>
      <dgm:spPr/>
      <dgm:t>
        <a:bodyPr/>
        <a:lstStyle/>
        <a:p>
          <a:endParaRPr lang="en-US"/>
        </a:p>
      </dgm:t>
    </dgm:pt>
    <dgm:pt modelId="{0D7A1FF9-8760-403A-9E55-B012CE6449FE}" type="sibTrans" cxnId="{00889941-6B66-445C-AE81-BC41BCC53477}">
      <dgm:prSet/>
      <dgm:spPr/>
      <dgm:t>
        <a:bodyPr/>
        <a:lstStyle/>
        <a:p>
          <a:endParaRPr lang="en-US"/>
        </a:p>
      </dgm:t>
    </dgm:pt>
    <dgm:pt modelId="{67D78B0A-E564-4341-B223-086FED96DE0E}">
      <dgm:prSet phldrT="[Text]" custT="1"/>
      <dgm:spPr/>
      <dgm:t>
        <a:bodyPr/>
        <a:lstStyle/>
        <a:p>
          <a:r>
            <a:rPr lang="en-US" sz="2400" dirty="0"/>
            <a:t>BRF Application Go-Live</a:t>
          </a:r>
        </a:p>
      </dgm:t>
    </dgm:pt>
    <dgm:pt modelId="{A389D53D-151F-45AB-BAE3-ECD22D191CAE}" type="parTrans" cxnId="{6BF35461-5AC7-4C07-9F75-A37E68F8C7EA}">
      <dgm:prSet/>
      <dgm:spPr/>
      <dgm:t>
        <a:bodyPr/>
        <a:lstStyle/>
        <a:p>
          <a:endParaRPr lang="en-US"/>
        </a:p>
      </dgm:t>
    </dgm:pt>
    <dgm:pt modelId="{4FEEB47B-5BAC-48BA-804B-C00A07A88787}" type="sibTrans" cxnId="{6BF35461-5AC7-4C07-9F75-A37E68F8C7EA}">
      <dgm:prSet/>
      <dgm:spPr/>
      <dgm:t>
        <a:bodyPr/>
        <a:lstStyle/>
        <a:p>
          <a:endParaRPr lang="en-US"/>
        </a:p>
      </dgm:t>
    </dgm:pt>
    <dgm:pt modelId="{DB3840B0-8282-4CD2-9271-A51D5BAF63A8}">
      <dgm:prSet phldrT="[Text]" custT="1"/>
      <dgm:spPr/>
      <dgm:t>
        <a:bodyPr/>
        <a:lstStyle/>
        <a:p>
          <a:r>
            <a:rPr lang="en-US" sz="2400" dirty="0"/>
            <a:t>Stakeholder Input</a:t>
          </a:r>
        </a:p>
      </dgm:t>
    </dgm:pt>
    <dgm:pt modelId="{3C286D32-1A2F-4B80-B8A7-5F7233823C8B}" type="parTrans" cxnId="{63632105-3569-4F48-856A-A6360DB04B67}">
      <dgm:prSet/>
      <dgm:spPr/>
      <dgm:t>
        <a:bodyPr/>
        <a:lstStyle/>
        <a:p>
          <a:endParaRPr lang="en-US"/>
        </a:p>
      </dgm:t>
    </dgm:pt>
    <dgm:pt modelId="{8A27C61A-D3F7-4187-B486-3B17A57A46AD}" type="sibTrans" cxnId="{63632105-3569-4F48-856A-A6360DB04B67}">
      <dgm:prSet/>
      <dgm:spPr/>
      <dgm:t>
        <a:bodyPr/>
        <a:lstStyle/>
        <a:p>
          <a:endParaRPr lang="en-US"/>
        </a:p>
      </dgm:t>
    </dgm:pt>
    <dgm:pt modelId="{8BF62073-7E80-43CE-BF55-1A6CF71DB293}">
      <dgm:prSet phldrT="[Text]" custT="1"/>
      <dgm:spPr/>
      <dgm:t>
        <a:bodyPr/>
        <a:lstStyle/>
        <a:p>
          <a:r>
            <a:rPr lang="en-US" sz="2400" dirty="0"/>
            <a:t>ADA Analysis</a:t>
          </a:r>
        </a:p>
      </dgm:t>
    </dgm:pt>
    <dgm:pt modelId="{C50EC335-2A1C-403C-939F-7941A66366D8}" type="parTrans" cxnId="{EDBDB8C8-F17B-44EB-8CA9-E69DB063260C}">
      <dgm:prSet/>
      <dgm:spPr/>
      <dgm:t>
        <a:bodyPr/>
        <a:lstStyle/>
        <a:p>
          <a:endParaRPr lang="en-US"/>
        </a:p>
      </dgm:t>
    </dgm:pt>
    <dgm:pt modelId="{E79F441C-709A-4ECB-815E-597F88482223}" type="sibTrans" cxnId="{EDBDB8C8-F17B-44EB-8CA9-E69DB063260C}">
      <dgm:prSet/>
      <dgm:spPr/>
      <dgm:t>
        <a:bodyPr/>
        <a:lstStyle/>
        <a:p>
          <a:endParaRPr lang="en-US"/>
        </a:p>
      </dgm:t>
    </dgm:pt>
    <dgm:pt modelId="{FDA69C41-4626-439F-8480-19A45378FB99}" type="pres">
      <dgm:prSet presAssocID="{00F8C299-1CDA-41C9-A54E-AA4002E28F36}" presName="CompostProcess" presStyleCnt="0">
        <dgm:presLayoutVars>
          <dgm:dir/>
          <dgm:resizeHandles val="exact"/>
        </dgm:presLayoutVars>
      </dgm:prSet>
      <dgm:spPr/>
    </dgm:pt>
    <dgm:pt modelId="{B952E349-E886-4624-A2CF-C16C66DF883D}" type="pres">
      <dgm:prSet presAssocID="{00F8C299-1CDA-41C9-A54E-AA4002E28F36}" presName="arrow" presStyleLbl="bgShp" presStyleIdx="0" presStyleCnt="1"/>
      <dgm:spPr/>
    </dgm:pt>
    <dgm:pt modelId="{63160790-67D6-4F57-92E7-BA41B3ECE11B}" type="pres">
      <dgm:prSet presAssocID="{00F8C299-1CDA-41C9-A54E-AA4002E28F36}" presName="linearProcess" presStyleCnt="0"/>
      <dgm:spPr/>
    </dgm:pt>
    <dgm:pt modelId="{65B72360-E162-4195-83CE-7066DF7493C2}" type="pres">
      <dgm:prSet presAssocID="{DB3840B0-8282-4CD2-9271-A51D5BAF63A8}" presName="textNode" presStyleLbl="node1" presStyleIdx="0" presStyleCnt="5">
        <dgm:presLayoutVars>
          <dgm:bulletEnabled val="1"/>
        </dgm:presLayoutVars>
      </dgm:prSet>
      <dgm:spPr/>
    </dgm:pt>
    <dgm:pt modelId="{9CAD0852-91A4-4928-BB8F-E92C9AD3F500}" type="pres">
      <dgm:prSet presAssocID="{8A27C61A-D3F7-4187-B486-3B17A57A46AD}" presName="sibTrans" presStyleCnt="0"/>
      <dgm:spPr/>
    </dgm:pt>
    <dgm:pt modelId="{BDADAA1E-E8CF-4F8A-BCEB-1C9C9BB65177}" type="pres">
      <dgm:prSet presAssocID="{287813D8-7B0C-44B2-B9C1-33C2761A05E8}" presName="textNode" presStyleLbl="node1" presStyleIdx="1" presStyleCnt="5">
        <dgm:presLayoutVars>
          <dgm:bulletEnabled val="1"/>
        </dgm:presLayoutVars>
      </dgm:prSet>
      <dgm:spPr/>
    </dgm:pt>
    <dgm:pt modelId="{6CA07EDC-5941-48E4-8154-D35B20611CCF}" type="pres">
      <dgm:prSet presAssocID="{7DAD775E-2FAE-40BB-B779-97FC3E164190}" presName="sibTrans" presStyleCnt="0"/>
      <dgm:spPr/>
    </dgm:pt>
    <dgm:pt modelId="{DFBB2891-03EA-4A6B-A959-71BBAD6CD7CA}" type="pres">
      <dgm:prSet presAssocID="{8BF62073-7E80-43CE-BF55-1A6CF71DB293}" presName="textNode" presStyleLbl="node1" presStyleIdx="2" presStyleCnt="5">
        <dgm:presLayoutVars>
          <dgm:bulletEnabled val="1"/>
        </dgm:presLayoutVars>
      </dgm:prSet>
      <dgm:spPr/>
    </dgm:pt>
    <dgm:pt modelId="{3911D26F-87B4-4BAD-A47A-49A98B0E8E67}" type="pres">
      <dgm:prSet presAssocID="{E79F441C-709A-4ECB-815E-597F88482223}" presName="sibTrans" presStyleCnt="0"/>
      <dgm:spPr/>
    </dgm:pt>
    <dgm:pt modelId="{B10E465C-AE75-4241-A1C4-FCD74ED04CDA}" type="pres">
      <dgm:prSet presAssocID="{6244552D-6E2C-447A-886E-04CD6CCE7B89}" presName="textNode" presStyleLbl="node1" presStyleIdx="3" presStyleCnt="5">
        <dgm:presLayoutVars>
          <dgm:bulletEnabled val="1"/>
        </dgm:presLayoutVars>
      </dgm:prSet>
      <dgm:spPr/>
    </dgm:pt>
    <dgm:pt modelId="{E093B079-CE0A-4A3B-8086-59A2EE0DDA04}" type="pres">
      <dgm:prSet presAssocID="{0D7A1FF9-8760-403A-9E55-B012CE6449FE}" presName="sibTrans" presStyleCnt="0"/>
      <dgm:spPr/>
    </dgm:pt>
    <dgm:pt modelId="{5E36F191-C3A6-4424-B610-939AB8C534BC}" type="pres">
      <dgm:prSet presAssocID="{67D78B0A-E564-4341-B223-086FED96DE0E}" presName="textNode" presStyleLbl="node1" presStyleIdx="4" presStyleCnt="5">
        <dgm:presLayoutVars>
          <dgm:bulletEnabled val="1"/>
        </dgm:presLayoutVars>
      </dgm:prSet>
      <dgm:spPr/>
    </dgm:pt>
  </dgm:ptLst>
  <dgm:cxnLst>
    <dgm:cxn modelId="{63632105-3569-4F48-856A-A6360DB04B67}" srcId="{00F8C299-1CDA-41C9-A54E-AA4002E28F36}" destId="{DB3840B0-8282-4CD2-9271-A51D5BAF63A8}" srcOrd="0" destOrd="0" parTransId="{3C286D32-1A2F-4B80-B8A7-5F7233823C8B}" sibTransId="{8A27C61A-D3F7-4187-B486-3B17A57A46AD}"/>
    <dgm:cxn modelId="{7736380B-49DE-4344-A2CD-425413EABF5B}" type="presOf" srcId="{67D78B0A-E564-4341-B223-086FED96DE0E}" destId="{5E36F191-C3A6-4424-B610-939AB8C534BC}" srcOrd="0" destOrd="0" presId="urn:microsoft.com/office/officeart/2005/8/layout/hProcess9"/>
    <dgm:cxn modelId="{86B7FD1D-F52B-4758-A2C7-39D7531F1CB6}" type="presOf" srcId="{287813D8-7B0C-44B2-B9C1-33C2761A05E8}" destId="{BDADAA1E-E8CF-4F8A-BCEB-1C9C9BB65177}" srcOrd="0" destOrd="0" presId="urn:microsoft.com/office/officeart/2005/8/layout/hProcess9"/>
    <dgm:cxn modelId="{2DECB22D-68A5-471D-9589-06B58556AC72}" srcId="{00F8C299-1CDA-41C9-A54E-AA4002E28F36}" destId="{287813D8-7B0C-44B2-B9C1-33C2761A05E8}" srcOrd="1" destOrd="0" parTransId="{FE1E3FE4-4DDA-4676-AD83-7969D8723A96}" sibTransId="{7DAD775E-2FAE-40BB-B779-97FC3E164190}"/>
    <dgm:cxn modelId="{01A1AA34-A471-44B6-B142-ACDBCEDEFC2B}" type="presOf" srcId="{6244552D-6E2C-447A-886E-04CD6CCE7B89}" destId="{B10E465C-AE75-4241-A1C4-FCD74ED04CDA}" srcOrd="0" destOrd="0" presId="urn:microsoft.com/office/officeart/2005/8/layout/hProcess9"/>
    <dgm:cxn modelId="{12E6F33A-26DB-4FB0-8B6C-6AD59D105C59}" type="presOf" srcId="{8BF62073-7E80-43CE-BF55-1A6CF71DB293}" destId="{DFBB2891-03EA-4A6B-A959-71BBAD6CD7CA}" srcOrd="0" destOrd="0" presId="urn:microsoft.com/office/officeart/2005/8/layout/hProcess9"/>
    <dgm:cxn modelId="{6BF35461-5AC7-4C07-9F75-A37E68F8C7EA}" srcId="{00F8C299-1CDA-41C9-A54E-AA4002E28F36}" destId="{67D78B0A-E564-4341-B223-086FED96DE0E}" srcOrd="4" destOrd="0" parTransId="{A389D53D-151F-45AB-BAE3-ECD22D191CAE}" sibTransId="{4FEEB47B-5BAC-48BA-804B-C00A07A88787}"/>
    <dgm:cxn modelId="{00889941-6B66-445C-AE81-BC41BCC53477}" srcId="{00F8C299-1CDA-41C9-A54E-AA4002E28F36}" destId="{6244552D-6E2C-447A-886E-04CD6CCE7B89}" srcOrd="3" destOrd="0" parTransId="{9BB358B3-21F7-436D-8464-653C43F2C7C3}" sibTransId="{0D7A1FF9-8760-403A-9E55-B012CE6449FE}"/>
    <dgm:cxn modelId="{A4ED9F8E-5610-455B-A293-585A9D5EC821}" type="presOf" srcId="{DB3840B0-8282-4CD2-9271-A51D5BAF63A8}" destId="{65B72360-E162-4195-83CE-7066DF7493C2}" srcOrd="0" destOrd="0" presId="urn:microsoft.com/office/officeart/2005/8/layout/hProcess9"/>
    <dgm:cxn modelId="{76C3E2B7-FBEA-41C5-8A6B-037E7F297832}" type="presOf" srcId="{00F8C299-1CDA-41C9-A54E-AA4002E28F36}" destId="{FDA69C41-4626-439F-8480-19A45378FB99}" srcOrd="0" destOrd="0" presId="urn:microsoft.com/office/officeart/2005/8/layout/hProcess9"/>
    <dgm:cxn modelId="{EDBDB8C8-F17B-44EB-8CA9-E69DB063260C}" srcId="{00F8C299-1CDA-41C9-A54E-AA4002E28F36}" destId="{8BF62073-7E80-43CE-BF55-1A6CF71DB293}" srcOrd="2" destOrd="0" parTransId="{C50EC335-2A1C-403C-939F-7941A66366D8}" sibTransId="{E79F441C-709A-4ECB-815E-597F88482223}"/>
    <dgm:cxn modelId="{3E0F94F5-FE2C-4EAB-84CE-147071FE0EE3}" type="presParOf" srcId="{FDA69C41-4626-439F-8480-19A45378FB99}" destId="{B952E349-E886-4624-A2CF-C16C66DF883D}" srcOrd="0" destOrd="0" presId="urn:microsoft.com/office/officeart/2005/8/layout/hProcess9"/>
    <dgm:cxn modelId="{51ADE331-10F0-47D2-B014-F26B37A0A67D}" type="presParOf" srcId="{FDA69C41-4626-439F-8480-19A45378FB99}" destId="{63160790-67D6-4F57-92E7-BA41B3ECE11B}" srcOrd="1" destOrd="0" presId="urn:microsoft.com/office/officeart/2005/8/layout/hProcess9"/>
    <dgm:cxn modelId="{FC1F4A80-C9EC-4481-86A2-0836C2E47C4A}" type="presParOf" srcId="{63160790-67D6-4F57-92E7-BA41B3ECE11B}" destId="{65B72360-E162-4195-83CE-7066DF7493C2}" srcOrd="0" destOrd="0" presId="urn:microsoft.com/office/officeart/2005/8/layout/hProcess9"/>
    <dgm:cxn modelId="{CF71DA2F-4130-488B-8AE9-926E2634EFFF}" type="presParOf" srcId="{63160790-67D6-4F57-92E7-BA41B3ECE11B}" destId="{9CAD0852-91A4-4928-BB8F-E92C9AD3F500}" srcOrd="1" destOrd="0" presId="urn:microsoft.com/office/officeart/2005/8/layout/hProcess9"/>
    <dgm:cxn modelId="{827E831C-08C2-4FEB-AB02-50F199FBCA1D}" type="presParOf" srcId="{63160790-67D6-4F57-92E7-BA41B3ECE11B}" destId="{BDADAA1E-E8CF-4F8A-BCEB-1C9C9BB65177}" srcOrd="2" destOrd="0" presId="urn:microsoft.com/office/officeart/2005/8/layout/hProcess9"/>
    <dgm:cxn modelId="{E9B73C0F-7F0D-4FED-BEC1-889CADE384BD}" type="presParOf" srcId="{63160790-67D6-4F57-92E7-BA41B3ECE11B}" destId="{6CA07EDC-5941-48E4-8154-D35B20611CCF}" srcOrd="3" destOrd="0" presId="urn:microsoft.com/office/officeart/2005/8/layout/hProcess9"/>
    <dgm:cxn modelId="{22622E1F-7916-40D6-9EFD-38F6AA095E6C}" type="presParOf" srcId="{63160790-67D6-4F57-92E7-BA41B3ECE11B}" destId="{DFBB2891-03EA-4A6B-A959-71BBAD6CD7CA}" srcOrd="4" destOrd="0" presId="urn:microsoft.com/office/officeart/2005/8/layout/hProcess9"/>
    <dgm:cxn modelId="{EBFCC5B7-0882-4465-A0BE-9A3020631B62}" type="presParOf" srcId="{63160790-67D6-4F57-92E7-BA41B3ECE11B}" destId="{3911D26F-87B4-4BAD-A47A-49A98B0E8E67}" srcOrd="5" destOrd="0" presId="urn:microsoft.com/office/officeart/2005/8/layout/hProcess9"/>
    <dgm:cxn modelId="{D087A0F6-B6AA-4C3D-B5C0-FDC2217DE433}" type="presParOf" srcId="{63160790-67D6-4F57-92E7-BA41B3ECE11B}" destId="{B10E465C-AE75-4241-A1C4-FCD74ED04CDA}" srcOrd="6" destOrd="0" presId="urn:microsoft.com/office/officeart/2005/8/layout/hProcess9"/>
    <dgm:cxn modelId="{3D99F828-2B79-4772-93B6-CEDB84F806A3}" type="presParOf" srcId="{63160790-67D6-4F57-92E7-BA41B3ECE11B}" destId="{E093B079-CE0A-4A3B-8086-59A2EE0DDA04}" srcOrd="7" destOrd="0" presId="urn:microsoft.com/office/officeart/2005/8/layout/hProcess9"/>
    <dgm:cxn modelId="{CEA3554A-E62E-4099-8F22-F0501D01ACB3}" type="presParOf" srcId="{63160790-67D6-4F57-92E7-BA41B3ECE11B}" destId="{5E36F191-C3A6-4424-B610-939AB8C534BC}" srcOrd="8"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0F8C299-1CDA-41C9-A54E-AA4002E28F36}" type="doc">
      <dgm:prSet loTypeId="urn:microsoft.com/office/officeart/2005/8/layout/hProcess9" loCatId="process" qsTypeId="urn:microsoft.com/office/officeart/2005/8/quickstyle/simple1" qsCatId="simple" csTypeId="urn:microsoft.com/office/officeart/2005/8/colors/accent1_2" csCatId="accent1" phldr="1"/>
      <dgm:spPr/>
    </dgm:pt>
    <dgm:pt modelId="{287813D8-7B0C-44B2-B9C1-33C2761A05E8}">
      <dgm:prSet phldrT="[Text]"/>
      <dgm:spPr/>
      <dgm:t>
        <a:bodyPr/>
        <a:lstStyle/>
        <a:p>
          <a:r>
            <a:rPr lang="en-US" dirty="0"/>
            <a:t>Provider Data Analysis</a:t>
          </a:r>
        </a:p>
      </dgm:t>
    </dgm:pt>
    <dgm:pt modelId="{FE1E3FE4-4DDA-4676-AD83-7969D8723A96}" type="parTrans" cxnId="{2DECB22D-68A5-471D-9589-06B58556AC72}">
      <dgm:prSet/>
      <dgm:spPr/>
      <dgm:t>
        <a:bodyPr/>
        <a:lstStyle/>
        <a:p>
          <a:endParaRPr lang="en-US"/>
        </a:p>
      </dgm:t>
    </dgm:pt>
    <dgm:pt modelId="{7DAD775E-2FAE-40BB-B779-97FC3E164190}" type="sibTrans" cxnId="{2DECB22D-68A5-471D-9589-06B58556AC72}">
      <dgm:prSet/>
      <dgm:spPr/>
      <dgm:t>
        <a:bodyPr/>
        <a:lstStyle/>
        <a:p>
          <a:endParaRPr lang="en-US"/>
        </a:p>
      </dgm:t>
    </dgm:pt>
    <dgm:pt modelId="{6244552D-6E2C-447A-886E-04CD6CCE7B89}">
      <dgm:prSet phldrT="[Text]"/>
      <dgm:spPr/>
      <dgm:t>
        <a:bodyPr/>
        <a:lstStyle/>
        <a:p>
          <a:r>
            <a:rPr lang="en-US" dirty="0"/>
            <a:t>First Round Eligibility Screening</a:t>
          </a:r>
        </a:p>
      </dgm:t>
    </dgm:pt>
    <dgm:pt modelId="{9BB358B3-21F7-436D-8464-653C43F2C7C3}" type="parTrans" cxnId="{00889941-6B66-445C-AE81-BC41BCC53477}">
      <dgm:prSet/>
      <dgm:spPr/>
      <dgm:t>
        <a:bodyPr/>
        <a:lstStyle/>
        <a:p>
          <a:endParaRPr lang="en-US"/>
        </a:p>
      </dgm:t>
    </dgm:pt>
    <dgm:pt modelId="{0D7A1FF9-8760-403A-9E55-B012CE6449FE}" type="sibTrans" cxnId="{00889941-6B66-445C-AE81-BC41BCC53477}">
      <dgm:prSet/>
      <dgm:spPr/>
      <dgm:t>
        <a:bodyPr/>
        <a:lstStyle/>
        <a:p>
          <a:endParaRPr lang="en-US"/>
        </a:p>
      </dgm:t>
    </dgm:pt>
    <dgm:pt modelId="{67D78B0A-E564-4341-B223-086FED96DE0E}">
      <dgm:prSet phldrT="[Text]"/>
      <dgm:spPr/>
      <dgm:t>
        <a:bodyPr/>
        <a:lstStyle/>
        <a:p>
          <a:r>
            <a:rPr lang="en-US" dirty="0"/>
            <a:t>BRF Committee Meeting</a:t>
          </a:r>
        </a:p>
      </dgm:t>
    </dgm:pt>
    <dgm:pt modelId="{A389D53D-151F-45AB-BAE3-ECD22D191CAE}" type="parTrans" cxnId="{6BF35461-5AC7-4C07-9F75-A37E68F8C7EA}">
      <dgm:prSet/>
      <dgm:spPr/>
      <dgm:t>
        <a:bodyPr/>
        <a:lstStyle/>
        <a:p>
          <a:endParaRPr lang="en-US"/>
        </a:p>
      </dgm:t>
    </dgm:pt>
    <dgm:pt modelId="{4FEEB47B-5BAC-48BA-804B-C00A07A88787}" type="sibTrans" cxnId="{6BF35461-5AC7-4C07-9F75-A37E68F8C7EA}">
      <dgm:prSet/>
      <dgm:spPr/>
      <dgm:t>
        <a:bodyPr/>
        <a:lstStyle/>
        <a:p>
          <a:endParaRPr lang="en-US"/>
        </a:p>
      </dgm:t>
    </dgm:pt>
    <dgm:pt modelId="{DB3840B0-8282-4CD2-9271-A51D5BAF63A8}">
      <dgm:prSet phldrT="[Text]"/>
      <dgm:spPr/>
      <dgm:t>
        <a:bodyPr/>
        <a:lstStyle/>
        <a:p>
          <a:r>
            <a:rPr lang="en-US" dirty="0"/>
            <a:t>BRF Application Deadline</a:t>
          </a:r>
        </a:p>
      </dgm:t>
    </dgm:pt>
    <dgm:pt modelId="{3C286D32-1A2F-4B80-B8A7-5F7233823C8B}" type="parTrans" cxnId="{63632105-3569-4F48-856A-A6360DB04B67}">
      <dgm:prSet/>
      <dgm:spPr/>
      <dgm:t>
        <a:bodyPr/>
        <a:lstStyle/>
        <a:p>
          <a:endParaRPr lang="en-US"/>
        </a:p>
      </dgm:t>
    </dgm:pt>
    <dgm:pt modelId="{8A27C61A-D3F7-4187-B486-3B17A57A46AD}" type="sibTrans" cxnId="{63632105-3569-4F48-856A-A6360DB04B67}">
      <dgm:prSet/>
      <dgm:spPr/>
      <dgm:t>
        <a:bodyPr/>
        <a:lstStyle/>
        <a:p>
          <a:endParaRPr lang="en-US"/>
        </a:p>
      </dgm:t>
    </dgm:pt>
    <dgm:pt modelId="{D23E92CB-4281-4344-A560-AA2C7C57F0E4}">
      <dgm:prSet phldrT="[Text]"/>
      <dgm:spPr/>
      <dgm:t>
        <a:bodyPr/>
        <a:lstStyle/>
        <a:p>
          <a:r>
            <a:rPr lang="en-US" dirty="0"/>
            <a:t>Accessibility Site Reviews (ASRs)</a:t>
          </a:r>
        </a:p>
      </dgm:t>
    </dgm:pt>
    <dgm:pt modelId="{CB5B42E1-1B49-4A70-8F3B-EBE0C120CA9E}" type="parTrans" cxnId="{A3A51C0D-48E3-482A-9C27-213CFFEC0675}">
      <dgm:prSet/>
      <dgm:spPr/>
      <dgm:t>
        <a:bodyPr/>
        <a:lstStyle/>
        <a:p>
          <a:endParaRPr lang="en-US"/>
        </a:p>
      </dgm:t>
    </dgm:pt>
    <dgm:pt modelId="{875F1D28-E0B0-4169-99FC-020FD255868F}" type="sibTrans" cxnId="{A3A51C0D-48E3-482A-9C27-213CFFEC0675}">
      <dgm:prSet/>
      <dgm:spPr/>
      <dgm:t>
        <a:bodyPr/>
        <a:lstStyle/>
        <a:p>
          <a:endParaRPr lang="en-US"/>
        </a:p>
      </dgm:t>
    </dgm:pt>
    <dgm:pt modelId="{FDA69C41-4626-439F-8480-19A45378FB99}" type="pres">
      <dgm:prSet presAssocID="{00F8C299-1CDA-41C9-A54E-AA4002E28F36}" presName="CompostProcess" presStyleCnt="0">
        <dgm:presLayoutVars>
          <dgm:dir/>
          <dgm:resizeHandles val="exact"/>
        </dgm:presLayoutVars>
      </dgm:prSet>
      <dgm:spPr/>
    </dgm:pt>
    <dgm:pt modelId="{B952E349-E886-4624-A2CF-C16C66DF883D}" type="pres">
      <dgm:prSet presAssocID="{00F8C299-1CDA-41C9-A54E-AA4002E28F36}" presName="arrow" presStyleLbl="bgShp" presStyleIdx="0" presStyleCnt="1"/>
      <dgm:spPr/>
    </dgm:pt>
    <dgm:pt modelId="{63160790-67D6-4F57-92E7-BA41B3ECE11B}" type="pres">
      <dgm:prSet presAssocID="{00F8C299-1CDA-41C9-A54E-AA4002E28F36}" presName="linearProcess" presStyleCnt="0"/>
      <dgm:spPr/>
    </dgm:pt>
    <dgm:pt modelId="{65B72360-E162-4195-83CE-7066DF7493C2}" type="pres">
      <dgm:prSet presAssocID="{DB3840B0-8282-4CD2-9271-A51D5BAF63A8}" presName="textNode" presStyleLbl="node1" presStyleIdx="0" presStyleCnt="5">
        <dgm:presLayoutVars>
          <dgm:bulletEnabled val="1"/>
        </dgm:presLayoutVars>
      </dgm:prSet>
      <dgm:spPr/>
    </dgm:pt>
    <dgm:pt modelId="{9CAD0852-91A4-4928-BB8F-E92C9AD3F500}" type="pres">
      <dgm:prSet presAssocID="{8A27C61A-D3F7-4187-B486-3B17A57A46AD}" presName="sibTrans" presStyleCnt="0"/>
      <dgm:spPr/>
    </dgm:pt>
    <dgm:pt modelId="{BDADAA1E-E8CF-4F8A-BCEB-1C9C9BB65177}" type="pres">
      <dgm:prSet presAssocID="{287813D8-7B0C-44B2-B9C1-33C2761A05E8}" presName="textNode" presStyleLbl="node1" presStyleIdx="1" presStyleCnt="5">
        <dgm:presLayoutVars>
          <dgm:bulletEnabled val="1"/>
        </dgm:presLayoutVars>
      </dgm:prSet>
      <dgm:spPr/>
    </dgm:pt>
    <dgm:pt modelId="{6CA07EDC-5941-48E4-8154-D35B20611CCF}" type="pres">
      <dgm:prSet presAssocID="{7DAD775E-2FAE-40BB-B779-97FC3E164190}" presName="sibTrans" presStyleCnt="0"/>
      <dgm:spPr/>
    </dgm:pt>
    <dgm:pt modelId="{B10E465C-AE75-4241-A1C4-FCD74ED04CDA}" type="pres">
      <dgm:prSet presAssocID="{6244552D-6E2C-447A-886E-04CD6CCE7B89}" presName="textNode" presStyleLbl="node1" presStyleIdx="2" presStyleCnt="5">
        <dgm:presLayoutVars>
          <dgm:bulletEnabled val="1"/>
        </dgm:presLayoutVars>
      </dgm:prSet>
      <dgm:spPr/>
    </dgm:pt>
    <dgm:pt modelId="{E093B079-CE0A-4A3B-8086-59A2EE0DDA04}" type="pres">
      <dgm:prSet presAssocID="{0D7A1FF9-8760-403A-9E55-B012CE6449FE}" presName="sibTrans" presStyleCnt="0"/>
      <dgm:spPr/>
    </dgm:pt>
    <dgm:pt modelId="{E0DE8662-83DB-4419-896C-BF9138E7EB5C}" type="pres">
      <dgm:prSet presAssocID="{D23E92CB-4281-4344-A560-AA2C7C57F0E4}" presName="textNode" presStyleLbl="node1" presStyleIdx="3" presStyleCnt="5" custScaleX="107333">
        <dgm:presLayoutVars>
          <dgm:bulletEnabled val="1"/>
        </dgm:presLayoutVars>
      </dgm:prSet>
      <dgm:spPr/>
    </dgm:pt>
    <dgm:pt modelId="{C24FD017-D012-4AAD-8053-1B95AF0CAA21}" type="pres">
      <dgm:prSet presAssocID="{875F1D28-E0B0-4169-99FC-020FD255868F}" presName="sibTrans" presStyleCnt="0"/>
      <dgm:spPr/>
    </dgm:pt>
    <dgm:pt modelId="{5E36F191-C3A6-4424-B610-939AB8C534BC}" type="pres">
      <dgm:prSet presAssocID="{67D78B0A-E564-4341-B223-086FED96DE0E}" presName="textNode" presStyleLbl="node1" presStyleIdx="4" presStyleCnt="5">
        <dgm:presLayoutVars>
          <dgm:bulletEnabled val="1"/>
        </dgm:presLayoutVars>
      </dgm:prSet>
      <dgm:spPr/>
    </dgm:pt>
  </dgm:ptLst>
  <dgm:cxnLst>
    <dgm:cxn modelId="{63632105-3569-4F48-856A-A6360DB04B67}" srcId="{00F8C299-1CDA-41C9-A54E-AA4002E28F36}" destId="{DB3840B0-8282-4CD2-9271-A51D5BAF63A8}" srcOrd="0" destOrd="0" parTransId="{3C286D32-1A2F-4B80-B8A7-5F7233823C8B}" sibTransId="{8A27C61A-D3F7-4187-B486-3B17A57A46AD}"/>
    <dgm:cxn modelId="{7736380B-49DE-4344-A2CD-425413EABF5B}" type="presOf" srcId="{67D78B0A-E564-4341-B223-086FED96DE0E}" destId="{5E36F191-C3A6-4424-B610-939AB8C534BC}" srcOrd="0" destOrd="0" presId="urn:microsoft.com/office/officeart/2005/8/layout/hProcess9"/>
    <dgm:cxn modelId="{A3A51C0D-48E3-482A-9C27-213CFFEC0675}" srcId="{00F8C299-1CDA-41C9-A54E-AA4002E28F36}" destId="{D23E92CB-4281-4344-A560-AA2C7C57F0E4}" srcOrd="3" destOrd="0" parTransId="{CB5B42E1-1B49-4A70-8F3B-EBE0C120CA9E}" sibTransId="{875F1D28-E0B0-4169-99FC-020FD255868F}"/>
    <dgm:cxn modelId="{86B7FD1D-F52B-4758-A2C7-39D7531F1CB6}" type="presOf" srcId="{287813D8-7B0C-44B2-B9C1-33C2761A05E8}" destId="{BDADAA1E-E8CF-4F8A-BCEB-1C9C9BB65177}" srcOrd="0" destOrd="0" presId="urn:microsoft.com/office/officeart/2005/8/layout/hProcess9"/>
    <dgm:cxn modelId="{2DECB22D-68A5-471D-9589-06B58556AC72}" srcId="{00F8C299-1CDA-41C9-A54E-AA4002E28F36}" destId="{287813D8-7B0C-44B2-B9C1-33C2761A05E8}" srcOrd="1" destOrd="0" parTransId="{FE1E3FE4-4DDA-4676-AD83-7969D8723A96}" sibTransId="{7DAD775E-2FAE-40BB-B779-97FC3E164190}"/>
    <dgm:cxn modelId="{01A1AA34-A471-44B6-B142-ACDBCEDEFC2B}" type="presOf" srcId="{6244552D-6E2C-447A-886E-04CD6CCE7B89}" destId="{B10E465C-AE75-4241-A1C4-FCD74ED04CDA}" srcOrd="0" destOrd="0" presId="urn:microsoft.com/office/officeart/2005/8/layout/hProcess9"/>
    <dgm:cxn modelId="{6BF35461-5AC7-4C07-9F75-A37E68F8C7EA}" srcId="{00F8C299-1CDA-41C9-A54E-AA4002E28F36}" destId="{67D78B0A-E564-4341-B223-086FED96DE0E}" srcOrd="4" destOrd="0" parTransId="{A389D53D-151F-45AB-BAE3-ECD22D191CAE}" sibTransId="{4FEEB47B-5BAC-48BA-804B-C00A07A88787}"/>
    <dgm:cxn modelId="{00889941-6B66-445C-AE81-BC41BCC53477}" srcId="{00F8C299-1CDA-41C9-A54E-AA4002E28F36}" destId="{6244552D-6E2C-447A-886E-04CD6CCE7B89}" srcOrd="2" destOrd="0" parTransId="{9BB358B3-21F7-436D-8464-653C43F2C7C3}" sibTransId="{0D7A1FF9-8760-403A-9E55-B012CE6449FE}"/>
    <dgm:cxn modelId="{A4ED9F8E-5610-455B-A293-585A9D5EC821}" type="presOf" srcId="{DB3840B0-8282-4CD2-9271-A51D5BAF63A8}" destId="{65B72360-E162-4195-83CE-7066DF7493C2}" srcOrd="0" destOrd="0" presId="urn:microsoft.com/office/officeart/2005/8/layout/hProcess9"/>
    <dgm:cxn modelId="{76C3E2B7-FBEA-41C5-8A6B-037E7F297832}" type="presOf" srcId="{00F8C299-1CDA-41C9-A54E-AA4002E28F36}" destId="{FDA69C41-4626-439F-8480-19A45378FB99}" srcOrd="0" destOrd="0" presId="urn:microsoft.com/office/officeart/2005/8/layout/hProcess9"/>
    <dgm:cxn modelId="{996AFDC1-DF5B-467C-9BAB-5C31F063890F}" type="presOf" srcId="{D23E92CB-4281-4344-A560-AA2C7C57F0E4}" destId="{E0DE8662-83DB-4419-896C-BF9138E7EB5C}" srcOrd="0" destOrd="0" presId="urn:microsoft.com/office/officeart/2005/8/layout/hProcess9"/>
    <dgm:cxn modelId="{3E0F94F5-FE2C-4EAB-84CE-147071FE0EE3}" type="presParOf" srcId="{FDA69C41-4626-439F-8480-19A45378FB99}" destId="{B952E349-E886-4624-A2CF-C16C66DF883D}" srcOrd="0" destOrd="0" presId="urn:microsoft.com/office/officeart/2005/8/layout/hProcess9"/>
    <dgm:cxn modelId="{51ADE331-10F0-47D2-B014-F26B37A0A67D}" type="presParOf" srcId="{FDA69C41-4626-439F-8480-19A45378FB99}" destId="{63160790-67D6-4F57-92E7-BA41B3ECE11B}" srcOrd="1" destOrd="0" presId="urn:microsoft.com/office/officeart/2005/8/layout/hProcess9"/>
    <dgm:cxn modelId="{FC1F4A80-C9EC-4481-86A2-0836C2E47C4A}" type="presParOf" srcId="{63160790-67D6-4F57-92E7-BA41B3ECE11B}" destId="{65B72360-E162-4195-83CE-7066DF7493C2}" srcOrd="0" destOrd="0" presId="urn:microsoft.com/office/officeart/2005/8/layout/hProcess9"/>
    <dgm:cxn modelId="{CF71DA2F-4130-488B-8AE9-926E2634EFFF}" type="presParOf" srcId="{63160790-67D6-4F57-92E7-BA41B3ECE11B}" destId="{9CAD0852-91A4-4928-BB8F-E92C9AD3F500}" srcOrd="1" destOrd="0" presId="urn:microsoft.com/office/officeart/2005/8/layout/hProcess9"/>
    <dgm:cxn modelId="{827E831C-08C2-4FEB-AB02-50F199FBCA1D}" type="presParOf" srcId="{63160790-67D6-4F57-92E7-BA41B3ECE11B}" destId="{BDADAA1E-E8CF-4F8A-BCEB-1C9C9BB65177}" srcOrd="2" destOrd="0" presId="urn:microsoft.com/office/officeart/2005/8/layout/hProcess9"/>
    <dgm:cxn modelId="{E9B73C0F-7F0D-4FED-BEC1-889CADE384BD}" type="presParOf" srcId="{63160790-67D6-4F57-92E7-BA41B3ECE11B}" destId="{6CA07EDC-5941-48E4-8154-D35B20611CCF}" srcOrd="3" destOrd="0" presId="urn:microsoft.com/office/officeart/2005/8/layout/hProcess9"/>
    <dgm:cxn modelId="{D087A0F6-B6AA-4C3D-B5C0-FDC2217DE433}" type="presParOf" srcId="{63160790-67D6-4F57-92E7-BA41B3ECE11B}" destId="{B10E465C-AE75-4241-A1C4-FCD74ED04CDA}" srcOrd="4" destOrd="0" presId="urn:microsoft.com/office/officeart/2005/8/layout/hProcess9"/>
    <dgm:cxn modelId="{3D99F828-2B79-4772-93B6-CEDB84F806A3}" type="presParOf" srcId="{63160790-67D6-4F57-92E7-BA41B3ECE11B}" destId="{E093B079-CE0A-4A3B-8086-59A2EE0DDA04}" srcOrd="5" destOrd="0" presId="urn:microsoft.com/office/officeart/2005/8/layout/hProcess9"/>
    <dgm:cxn modelId="{BB248484-5E86-4A4E-8EDE-A8E0D4FB9A85}" type="presParOf" srcId="{63160790-67D6-4F57-92E7-BA41B3ECE11B}" destId="{E0DE8662-83DB-4419-896C-BF9138E7EB5C}" srcOrd="6" destOrd="0" presId="urn:microsoft.com/office/officeart/2005/8/layout/hProcess9"/>
    <dgm:cxn modelId="{F1DECE81-9DAE-4B7B-802F-31B60B295966}" type="presParOf" srcId="{63160790-67D6-4F57-92E7-BA41B3ECE11B}" destId="{C24FD017-D012-4AAD-8053-1B95AF0CAA21}" srcOrd="7" destOrd="0" presId="urn:microsoft.com/office/officeart/2005/8/layout/hProcess9"/>
    <dgm:cxn modelId="{CEA3554A-E62E-4099-8F22-F0501D01ACB3}" type="presParOf" srcId="{63160790-67D6-4F57-92E7-BA41B3ECE11B}" destId="{5E36F191-C3A6-4424-B610-939AB8C534BC}" srcOrd="8"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4064156-8E11-4A21-AD03-F61FEFF08730}" type="doc">
      <dgm:prSet loTypeId="urn:microsoft.com/office/officeart/2005/8/layout/hProcess9" loCatId="process" qsTypeId="urn:microsoft.com/office/officeart/2005/8/quickstyle/simple1" qsCatId="simple" csTypeId="urn:microsoft.com/office/officeart/2005/8/colors/accent1_2" csCatId="accent1" phldr="1"/>
      <dgm:spPr/>
    </dgm:pt>
    <dgm:pt modelId="{2CC7DC44-69AA-4A51-AD8F-5415ACCA242B}">
      <dgm:prSet phldrT="[Text]"/>
      <dgm:spPr/>
      <dgm:t>
        <a:bodyPr/>
        <a:lstStyle/>
        <a:p>
          <a:r>
            <a:rPr lang="en-US" dirty="0"/>
            <a:t>Award Decisions Released/ Contracts Signed</a:t>
          </a:r>
        </a:p>
      </dgm:t>
    </dgm:pt>
    <dgm:pt modelId="{CF4C5C34-6AC1-4527-B2B5-7BAB4DAEC63E}" type="parTrans" cxnId="{E8A832D0-89E6-4CB0-B5A1-58793566C691}">
      <dgm:prSet/>
      <dgm:spPr/>
      <dgm:t>
        <a:bodyPr/>
        <a:lstStyle/>
        <a:p>
          <a:endParaRPr lang="en-US"/>
        </a:p>
      </dgm:t>
    </dgm:pt>
    <dgm:pt modelId="{8AD68AAA-BD48-41AE-A92B-C5C13AA03F53}" type="sibTrans" cxnId="{E8A832D0-89E6-4CB0-B5A1-58793566C691}">
      <dgm:prSet/>
      <dgm:spPr/>
      <dgm:t>
        <a:bodyPr/>
        <a:lstStyle/>
        <a:p>
          <a:endParaRPr lang="en-US"/>
        </a:p>
      </dgm:t>
    </dgm:pt>
    <dgm:pt modelId="{19332CC1-21F4-4ACD-B0CB-FC5C71747D99}">
      <dgm:prSet phldrT="[Text]"/>
      <dgm:spPr/>
      <dgm:t>
        <a:bodyPr/>
        <a:lstStyle/>
        <a:p>
          <a:r>
            <a:rPr lang="en-US" dirty="0"/>
            <a:t>Scope of Work Underway</a:t>
          </a:r>
        </a:p>
      </dgm:t>
    </dgm:pt>
    <dgm:pt modelId="{6BD0E7E4-1732-44A7-836A-85BAA0F6F18D}" type="parTrans" cxnId="{4BBBE5AA-A718-4856-87E6-A59756096633}">
      <dgm:prSet/>
      <dgm:spPr/>
      <dgm:t>
        <a:bodyPr/>
        <a:lstStyle/>
        <a:p>
          <a:endParaRPr lang="en-US"/>
        </a:p>
      </dgm:t>
    </dgm:pt>
    <dgm:pt modelId="{69BE5F25-F685-4873-B762-2F763A3F310E}" type="sibTrans" cxnId="{4BBBE5AA-A718-4856-87E6-A59756096633}">
      <dgm:prSet/>
      <dgm:spPr/>
      <dgm:t>
        <a:bodyPr/>
        <a:lstStyle/>
        <a:p>
          <a:endParaRPr lang="en-US"/>
        </a:p>
      </dgm:t>
    </dgm:pt>
    <dgm:pt modelId="{5D5A20E5-2152-4E25-9D28-D02B5A2F9B08}">
      <dgm:prSet phldrT="[Text]"/>
      <dgm:spPr/>
      <dgm:t>
        <a:bodyPr/>
        <a:lstStyle/>
        <a:p>
          <a:r>
            <a:rPr lang="en-US" dirty="0"/>
            <a:t>Invoices Submitted</a:t>
          </a:r>
        </a:p>
      </dgm:t>
    </dgm:pt>
    <dgm:pt modelId="{4972A25C-C0F2-4A67-9435-0E6985F7F0B5}" type="parTrans" cxnId="{41A1ADE8-A62F-4DC2-AC6A-74061284EC3F}">
      <dgm:prSet/>
      <dgm:spPr/>
      <dgm:t>
        <a:bodyPr/>
        <a:lstStyle/>
        <a:p>
          <a:endParaRPr lang="en-US"/>
        </a:p>
      </dgm:t>
    </dgm:pt>
    <dgm:pt modelId="{A4F21BC2-247A-4C8C-B587-2198A36715D5}" type="sibTrans" cxnId="{41A1ADE8-A62F-4DC2-AC6A-74061284EC3F}">
      <dgm:prSet/>
      <dgm:spPr/>
      <dgm:t>
        <a:bodyPr/>
        <a:lstStyle/>
        <a:p>
          <a:endParaRPr lang="en-US"/>
        </a:p>
      </dgm:t>
    </dgm:pt>
    <dgm:pt modelId="{1CE6C2F7-991C-49F0-98BF-1634B6F2CF2B}">
      <dgm:prSet phldrT="[Text]"/>
      <dgm:spPr/>
      <dgm:t>
        <a:bodyPr/>
        <a:lstStyle/>
        <a:p>
          <a:r>
            <a:rPr lang="en-US" dirty="0"/>
            <a:t>Health Plan Verifies Completion</a:t>
          </a:r>
        </a:p>
      </dgm:t>
    </dgm:pt>
    <dgm:pt modelId="{C8CF54F0-E8CF-47E0-9C66-E58C80AEA6BC}" type="parTrans" cxnId="{9850098C-B71D-41B2-A13E-317A59B778AE}">
      <dgm:prSet/>
      <dgm:spPr/>
      <dgm:t>
        <a:bodyPr/>
        <a:lstStyle/>
        <a:p>
          <a:endParaRPr lang="en-US"/>
        </a:p>
      </dgm:t>
    </dgm:pt>
    <dgm:pt modelId="{B88724E9-1967-423C-B665-9A73BD31CB52}" type="sibTrans" cxnId="{9850098C-B71D-41B2-A13E-317A59B778AE}">
      <dgm:prSet/>
      <dgm:spPr/>
      <dgm:t>
        <a:bodyPr/>
        <a:lstStyle/>
        <a:p>
          <a:endParaRPr lang="en-US"/>
        </a:p>
      </dgm:t>
    </dgm:pt>
    <dgm:pt modelId="{710D8AED-757A-4DBD-8301-619F5FD29E99}" type="pres">
      <dgm:prSet presAssocID="{A4064156-8E11-4A21-AD03-F61FEFF08730}" presName="CompostProcess" presStyleCnt="0">
        <dgm:presLayoutVars>
          <dgm:dir/>
          <dgm:resizeHandles val="exact"/>
        </dgm:presLayoutVars>
      </dgm:prSet>
      <dgm:spPr/>
    </dgm:pt>
    <dgm:pt modelId="{480B14AD-0E2A-4982-8AE1-F47CD217CFF6}" type="pres">
      <dgm:prSet presAssocID="{A4064156-8E11-4A21-AD03-F61FEFF08730}" presName="arrow" presStyleLbl="bgShp" presStyleIdx="0" presStyleCnt="1"/>
      <dgm:spPr/>
    </dgm:pt>
    <dgm:pt modelId="{02F44FBD-465C-4B0E-AAE8-EA5463E9BDD6}" type="pres">
      <dgm:prSet presAssocID="{A4064156-8E11-4A21-AD03-F61FEFF08730}" presName="linearProcess" presStyleCnt="0"/>
      <dgm:spPr/>
    </dgm:pt>
    <dgm:pt modelId="{27EAC5AE-86AA-4EFB-B91A-FC8687E7AC2E}" type="pres">
      <dgm:prSet presAssocID="{2CC7DC44-69AA-4A51-AD8F-5415ACCA242B}" presName="textNode" presStyleLbl="node1" presStyleIdx="0" presStyleCnt="4">
        <dgm:presLayoutVars>
          <dgm:bulletEnabled val="1"/>
        </dgm:presLayoutVars>
      </dgm:prSet>
      <dgm:spPr/>
    </dgm:pt>
    <dgm:pt modelId="{CF212E8E-0B2D-48D8-8DEC-9E551FFF5158}" type="pres">
      <dgm:prSet presAssocID="{8AD68AAA-BD48-41AE-A92B-C5C13AA03F53}" presName="sibTrans" presStyleCnt="0"/>
      <dgm:spPr/>
    </dgm:pt>
    <dgm:pt modelId="{05D24F6C-FD16-492C-A069-E15F66A84B86}" type="pres">
      <dgm:prSet presAssocID="{19332CC1-21F4-4ACD-B0CB-FC5C71747D99}" presName="textNode" presStyleLbl="node1" presStyleIdx="1" presStyleCnt="4">
        <dgm:presLayoutVars>
          <dgm:bulletEnabled val="1"/>
        </dgm:presLayoutVars>
      </dgm:prSet>
      <dgm:spPr/>
    </dgm:pt>
    <dgm:pt modelId="{37BAC997-97D3-4C7D-A2F2-769F790D4CEC}" type="pres">
      <dgm:prSet presAssocID="{69BE5F25-F685-4873-B762-2F763A3F310E}" presName="sibTrans" presStyleCnt="0"/>
      <dgm:spPr/>
    </dgm:pt>
    <dgm:pt modelId="{BA98456D-EF54-47CD-8CEA-D76D88D53991}" type="pres">
      <dgm:prSet presAssocID="{5D5A20E5-2152-4E25-9D28-D02B5A2F9B08}" presName="textNode" presStyleLbl="node1" presStyleIdx="2" presStyleCnt="4">
        <dgm:presLayoutVars>
          <dgm:bulletEnabled val="1"/>
        </dgm:presLayoutVars>
      </dgm:prSet>
      <dgm:spPr/>
    </dgm:pt>
    <dgm:pt modelId="{C4543463-5021-4CB1-87F1-524AE1897EDE}" type="pres">
      <dgm:prSet presAssocID="{A4F21BC2-247A-4C8C-B587-2198A36715D5}" presName="sibTrans" presStyleCnt="0"/>
      <dgm:spPr/>
    </dgm:pt>
    <dgm:pt modelId="{758FA801-0FAC-4C52-91B7-AF4533FB1099}" type="pres">
      <dgm:prSet presAssocID="{1CE6C2F7-991C-49F0-98BF-1634B6F2CF2B}" presName="textNode" presStyleLbl="node1" presStyleIdx="3" presStyleCnt="4">
        <dgm:presLayoutVars>
          <dgm:bulletEnabled val="1"/>
        </dgm:presLayoutVars>
      </dgm:prSet>
      <dgm:spPr/>
    </dgm:pt>
  </dgm:ptLst>
  <dgm:cxnLst>
    <dgm:cxn modelId="{2BF09C40-28A7-4319-B1BF-B480733725B9}" type="presOf" srcId="{5D5A20E5-2152-4E25-9D28-D02B5A2F9B08}" destId="{BA98456D-EF54-47CD-8CEA-D76D88D53991}" srcOrd="0" destOrd="0" presId="urn:microsoft.com/office/officeart/2005/8/layout/hProcess9"/>
    <dgm:cxn modelId="{9850098C-B71D-41B2-A13E-317A59B778AE}" srcId="{A4064156-8E11-4A21-AD03-F61FEFF08730}" destId="{1CE6C2F7-991C-49F0-98BF-1634B6F2CF2B}" srcOrd="3" destOrd="0" parTransId="{C8CF54F0-E8CF-47E0-9C66-E58C80AEA6BC}" sibTransId="{B88724E9-1967-423C-B665-9A73BD31CB52}"/>
    <dgm:cxn modelId="{4BBBE5AA-A718-4856-87E6-A59756096633}" srcId="{A4064156-8E11-4A21-AD03-F61FEFF08730}" destId="{19332CC1-21F4-4ACD-B0CB-FC5C71747D99}" srcOrd="1" destOrd="0" parTransId="{6BD0E7E4-1732-44A7-836A-85BAA0F6F18D}" sibTransId="{69BE5F25-F685-4873-B762-2F763A3F310E}"/>
    <dgm:cxn modelId="{E8A832D0-89E6-4CB0-B5A1-58793566C691}" srcId="{A4064156-8E11-4A21-AD03-F61FEFF08730}" destId="{2CC7DC44-69AA-4A51-AD8F-5415ACCA242B}" srcOrd="0" destOrd="0" parTransId="{CF4C5C34-6AC1-4527-B2B5-7BAB4DAEC63E}" sibTransId="{8AD68AAA-BD48-41AE-A92B-C5C13AA03F53}"/>
    <dgm:cxn modelId="{F2E326E4-BF3E-4E27-A54E-055FF98E428A}" type="presOf" srcId="{A4064156-8E11-4A21-AD03-F61FEFF08730}" destId="{710D8AED-757A-4DBD-8301-619F5FD29E99}" srcOrd="0" destOrd="0" presId="urn:microsoft.com/office/officeart/2005/8/layout/hProcess9"/>
    <dgm:cxn modelId="{94C694E5-0AD1-47CF-ABBD-59FF857B41E3}" type="presOf" srcId="{19332CC1-21F4-4ACD-B0CB-FC5C71747D99}" destId="{05D24F6C-FD16-492C-A069-E15F66A84B86}" srcOrd="0" destOrd="0" presId="urn:microsoft.com/office/officeart/2005/8/layout/hProcess9"/>
    <dgm:cxn modelId="{41A1ADE8-A62F-4DC2-AC6A-74061284EC3F}" srcId="{A4064156-8E11-4A21-AD03-F61FEFF08730}" destId="{5D5A20E5-2152-4E25-9D28-D02B5A2F9B08}" srcOrd="2" destOrd="0" parTransId="{4972A25C-C0F2-4A67-9435-0E6985F7F0B5}" sibTransId="{A4F21BC2-247A-4C8C-B587-2198A36715D5}"/>
    <dgm:cxn modelId="{5BA424F1-7E3A-416B-A2BF-F3FB4C7DDE99}" type="presOf" srcId="{1CE6C2F7-991C-49F0-98BF-1634B6F2CF2B}" destId="{758FA801-0FAC-4C52-91B7-AF4533FB1099}" srcOrd="0" destOrd="0" presId="urn:microsoft.com/office/officeart/2005/8/layout/hProcess9"/>
    <dgm:cxn modelId="{848FE8F3-38B7-40D6-9EAA-02D4118124C5}" type="presOf" srcId="{2CC7DC44-69AA-4A51-AD8F-5415ACCA242B}" destId="{27EAC5AE-86AA-4EFB-B91A-FC8687E7AC2E}" srcOrd="0" destOrd="0" presId="urn:microsoft.com/office/officeart/2005/8/layout/hProcess9"/>
    <dgm:cxn modelId="{C9D85AE0-AA20-4465-B946-579DBDE79812}" type="presParOf" srcId="{710D8AED-757A-4DBD-8301-619F5FD29E99}" destId="{480B14AD-0E2A-4982-8AE1-F47CD217CFF6}" srcOrd="0" destOrd="0" presId="urn:microsoft.com/office/officeart/2005/8/layout/hProcess9"/>
    <dgm:cxn modelId="{BC921DC7-E067-4DB9-A81C-455998CADEFE}" type="presParOf" srcId="{710D8AED-757A-4DBD-8301-619F5FD29E99}" destId="{02F44FBD-465C-4B0E-AAE8-EA5463E9BDD6}" srcOrd="1" destOrd="0" presId="urn:microsoft.com/office/officeart/2005/8/layout/hProcess9"/>
    <dgm:cxn modelId="{9DB445BA-BF78-484B-BB4F-9EA5AFEB6D4F}" type="presParOf" srcId="{02F44FBD-465C-4B0E-AAE8-EA5463E9BDD6}" destId="{27EAC5AE-86AA-4EFB-B91A-FC8687E7AC2E}" srcOrd="0" destOrd="0" presId="urn:microsoft.com/office/officeart/2005/8/layout/hProcess9"/>
    <dgm:cxn modelId="{02302705-4D67-4CD9-B963-E8417B71268C}" type="presParOf" srcId="{02F44FBD-465C-4B0E-AAE8-EA5463E9BDD6}" destId="{CF212E8E-0B2D-48D8-8DEC-9E551FFF5158}" srcOrd="1" destOrd="0" presId="urn:microsoft.com/office/officeart/2005/8/layout/hProcess9"/>
    <dgm:cxn modelId="{FFEFC000-35BF-404A-A8F8-A73E56F99137}" type="presParOf" srcId="{02F44FBD-465C-4B0E-AAE8-EA5463E9BDD6}" destId="{05D24F6C-FD16-492C-A069-E15F66A84B86}" srcOrd="2" destOrd="0" presId="urn:microsoft.com/office/officeart/2005/8/layout/hProcess9"/>
    <dgm:cxn modelId="{121A5A2C-D302-4A9E-A58A-87243A48E7FC}" type="presParOf" srcId="{02F44FBD-465C-4B0E-AAE8-EA5463E9BDD6}" destId="{37BAC997-97D3-4C7D-A2F2-769F790D4CEC}" srcOrd="3" destOrd="0" presId="urn:microsoft.com/office/officeart/2005/8/layout/hProcess9"/>
    <dgm:cxn modelId="{9F74DBF4-0906-4481-9628-8703603827C8}" type="presParOf" srcId="{02F44FBD-465C-4B0E-AAE8-EA5463E9BDD6}" destId="{BA98456D-EF54-47CD-8CEA-D76D88D53991}" srcOrd="4" destOrd="0" presId="urn:microsoft.com/office/officeart/2005/8/layout/hProcess9"/>
    <dgm:cxn modelId="{1E2E964C-D21A-4D36-A5B4-DA5DF6496477}" type="presParOf" srcId="{02F44FBD-465C-4B0E-AAE8-EA5463E9BDD6}" destId="{C4543463-5021-4CB1-87F1-524AE1897EDE}" srcOrd="5" destOrd="0" presId="urn:microsoft.com/office/officeart/2005/8/layout/hProcess9"/>
    <dgm:cxn modelId="{B62A1DCB-7915-4447-A1F7-F1A5FC6CEED9}" type="presParOf" srcId="{02F44FBD-465C-4B0E-AAE8-EA5463E9BDD6}" destId="{758FA801-0FAC-4C52-91B7-AF4533FB1099}" srcOrd="6"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3BD8575-7726-4B0A-BACD-8F08D33820CE}"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A6BA24EA-5371-4780-801E-733438B13F25}">
      <dgm:prSet phldrT="[Text]" custT="1"/>
      <dgm:spPr/>
      <dgm:t>
        <a:bodyPr/>
        <a:lstStyle/>
        <a:p>
          <a:r>
            <a:rPr lang="en-US" sz="2400" dirty="0"/>
            <a:t>Noise Cancelling Headphones</a:t>
          </a:r>
        </a:p>
      </dgm:t>
    </dgm:pt>
    <dgm:pt modelId="{537F30BC-06E5-4C61-B71B-C21B969F107B}" type="parTrans" cxnId="{1FDF0A16-042F-4DB8-B234-A208AD888437}">
      <dgm:prSet/>
      <dgm:spPr/>
      <dgm:t>
        <a:bodyPr/>
        <a:lstStyle/>
        <a:p>
          <a:endParaRPr lang="en-US" sz="2400"/>
        </a:p>
      </dgm:t>
    </dgm:pt>
    <dgm:pt modelId="{E7F88F91-BA7C-4E3D-AB63-4A0267E5602B}" type="sibTrans" cxnId="{1FDF0A16-042F-4DB8-B234-A208AD888437}">
      <dgm:prSet/>
      <dgm:spPr/>
      <dgm:t>
        <a:bodyPr/>
        <a:lstStyle/>
        <a:p>
          <a:endParaRPr lang="en-US" sz="2400"/>
        </a:p>
      </dgm:t>
    </dgm:pt>
    <dgm:pt modelId="{06B230FB-A53B-4C70-A339-8DFB5B6A9BE0}">
      <dgm:prSet phldrT="[Text]" custT="1"/>
      <dgm:spPr/>
      <dgm:t>
        <a:bodyPr/>
        <a:lstStyle/>
        <a:p>
          <a:r>
            <a:rPr lang="en-US" sz="2400" dirty="0"/>
            <a:t>Circadian Lighting</a:t>
          </a:r>
        </a:p>
      </dgm:t>
    </dgm:pt>
    <dgm:pt modelId="{DCAF9DE1-16E9-4FFB-8AC0-42CB107A45C6}" type="parTrans" cxnId="{A6AFBB19-C2A8-467C-A7F9-DD27F8ECD35F}">
      <dgm:prSet/>
      <dgm:spPr/>
      <dgm:t>
        <a:bodyPr/>
        <a:lstStyle/>
        <a:p>
          <a:endParaRPr lang="en-US" sz="2400"/>
        </a:p>
      </dgm:t>
    </dgm:pt>
    <dgm:pt modelId="{8B995D44-A344-407A-A389-7C0FD4C3930E}" type="sibTrans" cxnId="{A6AFBB19-C2A8-467C-A7F9-DD27F8ECD35F}">
      <dgm:prSet/>
      <dgm:spPr/>
      <dgm:t>
        <a:bodyPr/>
        <a:lstStyle/>
        <a:p>
          <a:endParaRPr lang="en-US" sz="2400"/>
        </a:p>
      </dgm:t>
    </dgm:pt>
    <dgm:pt modelId="{95083FE1-2C00-41FE-BF75-76312373A4B7}">
      <dgm:prSet phldrT="[Text]" custT="1"/>
      <dgm:spPr/>
      <dgm:t>
        <a:bodyPr/>
        <a:lstStyle/>
        <a:p>
          <a:r>
            <a:rPr lang="en-US" sz="2400" dirty="0"/>
            <a:t>Video Remote Interpreting (rural location, 1 ASL interpreter)</a:t>
          </a:r>
        </a:p>
      </dgm:t>
    </dgm:pt>
    <dgm:pt modelId="{9016E833-960F-42C7-BC74-DCD25ACC6E3A}" type="parTrans" cxnId="{D31C7327-96AF-4C74-9B22-DAE26A01116F}">
      <dgm:prSet/>
      <dgm:spPr/>
      <dgm:t>
        <a:bodyPr/>
        <a:lstStyle/>
        <a:p>
          <a:endParaRPr lang="en-US" sz="2400"/>
        </a:p>
      </dgm:t>
    </dgm:pt>
    <dgm:pt modelId="{69420A39-DFEF-4CD4-B3F7-5D2953F3B5D2}" type="sibTrans" cxnId="{D31C7327-96AF-4C74-9B22-DAE26A01116F}">
      <dgm:prSet/>
      <dgm:spPr/>
      <dgm:t>
        <a:bodyPr/>
        <a:lstStyle/>
        <a:p>
          <a:endParaRPr lang="en-US" sz="2400"/>
        </a:p>
      </dgm:t>
    </dgm:pt>
    <dgm:pt modelId="{55EA5085-278B-4417-A60C-D2D16E5BF6F7}">
      <dgm:prSet phldrT="[Text]" custT="1"/>
      <dgm:spPr/>
      <dgm:t>
        <a:bodyPr/>
        <a:lstStyle/>
        <a:p>
          <a:r>
            <a:rPr lang="en-US" sz="2400" dirty="0"/>
            <a:t>Digital Annunciator for Elevator</a:t>
          </a:r>
        </a:p>
      </dgm:t>
    </dgm:pt>
    <dgm:pt modelId="{1A02D108-D8CA-43A1-B1A3-F3010D0F21DA}" type="parTrans" cxnId="{8466EBF5-A45A-4046-B033-83F9D2ABBFAC}">
      <dgm:prSet/>
      <dgm:spPr/>
      <dgm:t>
        <a:bodyPr/>
        <a:lstStyle/>
        <a:p>
          <a:endParaRPr lang="en-US" sz="2400"/>
        </a:p>
      </dgm:t>
    </dgm:pt>
    <dgm:pt modelId="{EEB3F677-2794-48D2-8B78-B54AD8988A77}" type="sibTrans" cxnId="{8466EBF5-A45A-4046-B033-83F9D2ABBFAC}">
      <dgm:prSet/>
      <dgm:spPr/>
      <dgm:t>
        <a:bodyPr/>
        <a:lstStyle/>
        <a:p>
          <a:endParaRPr lang="en-US" sz="2400"/>
        </a:p>
      </dgm:t>
    </dgm:pt>
    <dgm:pt modelId="{E9FAB0D6-4241-4DC5-BC06-81C3B16392FA}">
      <dgm:prSet phldrT="[Text]" custT="1"/>
      <dgm:spPr/>
      <dgm:t>
        <a:bodyPr/>
        <a:lstStyle/>
        <a:p>
          <a:r>
            <a:rPr lang="en-US" sz="2400" dirty="0"/>
            <a:t>Assistive Listening Devices</a:t>
          </a:r>
        </a:p>
      </dgm:t>
    </dgm:pt>
    <dgm:pt modelId="{7A5A77FD-BDDA-4E26-81FC-FE0F510A240A}" type="parTrans" cxnId="{F9117053-294B-404B-ABCA-3E32990455FF}">
      <dgm:prSet/>
      <dgm:spPr/>
      <dgm:t>
        <a:bodyPr/>
        <a:lstStyle/>
        <a:p>
          <a:endParaRPr lang="en-US" sz="2400"/>
        </a:p>
      </dgm:t>
    </dgm:pt>
    <dgm:pt modelId="{07E273D9-3F52-40ED-BBC0-8F83DFB9AD6F}" type="sibTrans" cxnId="{F9117053-294B-404B-ABCA-3E32990455FF}">
      <dgm:prSet/>
      <dgm:spPr/>
      <dgm:t>
        <a:bodyPr/>
        <a:lstStyle/>
        <a:p>
          <a:endParaRPr lang="en-US" sz="2400"/>
        </a:p>
      </dgm:t>
    </dgm:pt>
    <dgm:pt modelId="{E9023873-3905-487E-B60E-353D80A65762}">
      <dgm:prSet phldrT="[Text]" custT="1"/>
      <dgm:spPr/>
      <dgm:t>
        <a:bodyPr/>
        <a:lstStyle/>
        <a:p>
          <a:r>
            <a:rPr lang="en-US" sz="2400" dirty="0"/>
            <a:t>Braille Signage &amp; Materials</a:t>
          </a:r>
        </a:p>
      </dgm:t>
    </dgm:pt>
    <dgm:pt modelId="{02A05783-9CEE-4C43-A869-D07CD216B9E7}" type="parTrans" cxnId="{7B7B2569-5B48-4E05-BD2E-6E8B3E8C5D4B}">
      <dgm:prSet/>
      <dgm:spPr/>
      <dgm:t>
        <a:bodyPr/>
        <a:lstStyle/>
        <a:p>
          <a:endParaRPr lang="en-US" sz="2400"/>
        </a:p>
      </dgm:t>
    </dgm:pt>
    <dgm:pt modelId="{4FB90AEE-F617-4FC6-B383-4FDFB8597E21}" type="sibTrans" cxnId="{7B7B2569-5B48-4E05-BD2E-6E8B3E8C5D4B}">
      <dgm:prSet/>
      <dgm:spPr/>
      <dgm:t>
        <a:bodyPr/>
        <a:lstStyle/>
        <a:p>
          <a:endParaRPr lang="en-US" sz="2400"/>
        </a:p>
      </dgm:t>
    </dgm:pt>
    <dgm:pt modelId="{A0A81992-FD3C-4186-80C4-54F096EF38CE}">
      <dgm:prSet custT="1"/>
      <dgm:spPr/>
      <dgm:t>
        <a:bodyPr/>
        <a:lstStyle/>
        <a:p>
          <a:r>
            <a:rPr lang="en-US" sz="2400" dirty="0"/>
            <a:t>Sound Proofing Walls</a:t>
          </a:r>
        </a:p>
      </dgm:t>
    </dgm:pt>
    <dgm:pt modelId="{8C5B9551-EA25-4C30-AE64-FAB2348CCBC2}" type="parTrans" cxnId="{CAFEF2AA-42B2-4ADD-9E0C-B475A5866EFE}">
      <dgm:prSet/>
      <dgm:spPr/>
      <dgm:t>
        <a:bodyPr/>
        <a:lstStyle/>
        <a:p>
          <a:endParaRPr lang="en-US" sz="2400"/>
        </a:p>
      </dgm:t>
    </dgm:pt>
    <dgm:pt modelId="{E268CBFD-CC11-404A-9C25-9E1A08A8532B}" type="sibTrans" cxnId="{CAFEF2AA-42B2-4ADD-9E0C-B475A5866EFE}">
      <dgm:prSet/>
      <dgm:spPr/>
      <dgm:t>
        <a:bodyPr/>
        <a:lstStyle/>
        <a:p>
          <a:endParaRPr lang="en-US" sz="2400"/>
        </a:p>
      </dgm:t>
    </dgm:pt>
    <dgm:pt modelId="{F23E6A64-804E-46A6-909F-77BEE812774B}">
      <dgm:prSet custT="1"/>
      <dgm:spPr/>
      <dgm:t>
        <a:bodyPr/>
        <a:lstStyle/>
        <a:p>
          <a:r>
            <a:rPr lang="en-US" sz="2400" dirty="0"/>
            <a:t>TV/DVD Sensory Accommodations</a:t>
          </a:r>
        </a:p>
      </dgm:t>
    </dgm:pt>
    <dgm:pt modelId="{77C2CB55-C0E3-4D60-88A2-47B54FB8C713}" type="parTrans" cxnId="{73DCC030-C39C-4FA4-9033-DE017BF0E765}">
      <dgm:prSet/>
      <dgm:spPr/>
      <dgm:t>
        <a:bodyPr/>
        <a:lstStyle/>
        <a:p>
          <a:endParaRPr lang="en-US" sz="2400"/>
        </a:p>
      </dgm:t>
    </dgm:pt>
    <dgm:pt modelId="{8168F081-2A5F-4760-8712-25F09ACAFCBD}" type="sibTrans" cxnId="{73DCC030-C39C-4FA4-9033-DE017BF0E765}">
      <dgm:prSet/>
      <dgm:spPr/>
      <dgm:t>
        <a:bodyPr/>
        <a:lstStyle/>
        <a:p>
          <a:endParaRPr lang="en-US" sz="2400"/>
        </a:p>
      </dgm:t>
    </dgm:pt>
    <dgm:pt modelId="{F27DFD85-2A03-44E4-8DC2-9BCCF8F320C2}">
      <dgm:prSet custT="1"/>
      <dgm:spPr/>
      <dgm:t>
        <a:bodyPr/>
        <a:lstStyle/>
        <a:p>
          <a:r>
            <a:rPr lang="en-US" sz="2400" dirty="0"/>
            <a:t>Weighted Stuffed Animals</a:t>
          </a:r>
        </a:p>
      </dgm:t>
    </dgm:pt>
    <dgm:pt modelId="{2660E904-9138-48E1-B4E7-B0D603D16E53}" type="parTrans" cxnId="{23617C01-3780-40F5-B894-C505C1D5E025}">
      <dgm:prSet/>
      <dgm:spPr/>
      <dgm:t>
        <a:bodyPr/>
        <a:lstStyle/>
        <a:p>
          <a:endParaRPr lang="en-US" sz="2400"/>
        </a:p>
      </dgm:t>
    </dgm:pt>
    <dgm:pt modelId="{3635DD62-748C-40E2-BD32-0B0E4FB47631}" type="sibTrans" cxnId="{23617C01-3780-40F5-B894-C505C1D5E025}">
      <dgm:prSet/>
      <dgm:spPr/>
      <dgm:t>
        <a:bodyPr/>
        <a:lstStyle/>
        <a:p>
          <a:endParaRPr lang="en-US" sz="2400"/>
        </a:p>
      </dgm:t>
    </dgm:pt>
    <dgm:pt modelId="{0EAA1AEB-622D-4F27-8E53-8E2A498C7940}">
      <dgm:prSet custT="1"/>
      <dgm:spPr/>
      <dgm:t>
        <a:bodyPr/>
        <a:lstStyle/>
        <a:p>
          <a:r>
            <a:rPr lang="en-US" sz="2400" dirty="0"/>
            <a:t>Natural Lighting</a:t>
          </a:r>
        </a:p>
      </dgm:t>
    </dgm:pt>
    <dgm:pt modelId="{CF42E2C9-078D-4509-94EF-9B0E7F12A987}" type="parTrans" cxnId="{0E39F594-2A52-4C31-9F5A-60C478EC3C80}">
      <dgm:prSet/>
      <dgm:spPr/>
      <dgm:t>
        <a:bodyPr/>
        <a:lstStyle/>
        <a:p>
          <a:endParaRPr lang="en-US" sz="2400"/>
        </a:p>
      </dgm:t>
    </dgm:pt>
    <dgm:pt modelId="{E650718A-94C8-454C-9CE2-471098CF2C52}" type="sibTrans" cxnId="{0E39F594-2A52-4C31-9F5A-60C478EC3C80}">
      <dgm:prSet/>
      <dgm:spPr/>
      <dgm:t>
        <a:bodyPr/>
        <a:lstStyle/>
        <a:p>
          <a:endParaRPr lang="en-US" sz="2400"/>
        </a:p>
      </dgm:t>
    </dgm:pt>
    <dgm:pt modelId="{ED5A6093-ED35-4F87-8070-94EDF9827125}">
      <dgm:prSet custT="1"/>
      <dgm:spPr/>
      <dgm:t>
        <a:bodyPr/>
        <a:lstStyle/>
        <a:p>
          <a:r>
            <a:rPr lang="en-US" sz="2400" dirty="0"/>
            <a:t>Weighted Blankets</a:t>
          </a:r>
        </a:p>
      </dgm:t>
    </dgm:pt>
    <dgm:pt modelId="{3BD4454A-CE7D-478B-B20E-B691D0B39607}" type="parTrans" cxnId="{F3FA271A-DA7E-4284-ABA5-FAA4904ABC8A}">
      <dgm:prSet/>
      <dgm:spPr/>
      <dgm:t>
        <a:bodyPr/>
        <a:lstStyle/>
        <a:p>
          <a:endParaRPr lang="en-US" sz="2400"/>
        </a:p>
      </dgm:t>
    </dgm:pt>
    <dgm:pt modelId="{444D4E45-69FF-4300-AF06-82559F0AB989}" type="sibTrans" cxnId="{F3FA271A-DA7E-4284-ABA5-FAA4904ABC8A}">
      <dgm:prSet/>
      <dgm:spPr/>
      <dgm:t>
        <a:bodyPr/>
        <a:lstStyle/>
        <a:p>
          <a:endParaRPr lang="en-US" sz="2400"/>
        </a:p>
      </dgm:t>
    </dgm:pt>
    <dgm:pt modelId="{6E1680B6-AEB5-4BBB-A96D-044F810D16F3}" type="pres">
      <dgm:prSet presAssocID="{63BD8575-7726-4B0A-BACD-8F08D33820CE}" presName="diagram" presStyleCnt="0">
        <dgm:presLayoutVars>
          <dgm:dir/>
          <dgm:resizeHandles val="exact"/>
        </dgm:presLayoutVars>
      </dgm:prSet>
      <dgm:spPr/>
    </dgm:pt>
    <dgm:pt modelId="{BFFF31C5-9E78-4875-8591-ABE6321F27D2}" type="pres">
      <dgm:prSet presAssocID="{A6BA24EA-5371-4780-801E-733438B13F25}" presName="node" presStyleLbl="node1" presStyleIdx="0" presStyleCnt="11" custLinFactNeighborX="-588" custLinFactNeighborY="-5453">
        <dgm:presLayoutVars>
          <dgm:bulletEnabled val="1"/>
        </dgm:presLayoutVars>
      </dgm:prSet>
      <dgm:spPr/>
    </dgm:pt>
    <dgm:pt modelId="{AEEF68F5-76E7-4FEB-BC60-99345D6DCD2F}" type="pres">
      <dgm:prSet presAssocID="{E7F88F91-BA7C-4E3D-AB63-4A0267E5602B}" presName="sibTrans" presStyleCnt="0"/>
      <dgm:spPr/>
    </dgm:pt>
    <dgm:pt modelId="{E2CE9147-64FF-4B87-91F4-8E055EC17E88}" type="pres">
      <dgm:prSet presAssocID="{55EA5085-278B-4417-A60C-D2D16E5BF6F7}" presName="node" presStyleLbl="node1" presStyleIdx="1" presStyleCnt="11">
        <dgm:presLayoutVars>
          <dgm:bulletEnabled val="1"/>
        </dgm:presLayoutVars>
      </dgm:prSet>
      <dgm:spPr/>
    </dgm:pt>
    <dgm:pt modelId="{1D190CA8-3F20-49F2-9EE9-27702B155F29}" type="pres">
      <dgm:prSet presAssocID="{EEB3F677-2794-48D2-8B78-B54AD8988A77}" presName="sibTrans" presStyleCnt="0"/>
      <dgm:spPr/>
    </dgm:pt>
    <dgm:pt modelId="{A1DBAD06-A504-4399-AB67-9D75CEEC32E0}" type="pres">
      <dgm:prSet presAssocID="{E9FAB0D6-4241-4DC5-BC06-81C3B16392FA}" presName="node" presStyleLbl="node1" presStyleIdx="2" presStyleCnt="11">
        <dgm:presLayoutVars>
          <dgm:bulletEnabled val="1"/>
        </dgm:presLayoutVars>
      </dgm:prSet>
      <dgm:spPr/>
    </dgm:pt>
    <dgm:pt modelId="{2E41FE81-A45E-481D-8E2A-97766596CB73}" type="pres">
      <dgm:prSet presAssocID="{07E273D9-3F52-40ED-BBC0-8F83DFB9AD6F}" presName="sibTrans" presStyleCnt="0"/>
      <dgm:spPr/>
    </dgm:pt>
    <dgm:pt modelId="{8F99E8E4-E8A1-4509-9DF3-2E2782FCF65E}" type="pres">
      <dgm:prSet presAssocID="{E9023873-3905-487E-B60E-353D80A65762}" presName="node" presStyleLbl="node1" presStyleIdx="3" presStyleCnt="11">
        <dgm:presLayoutVars>
          <dgm:bulletEnabled val="1"/>
        </dgm:presLayoutVars>
      </dgm:prSet>
      <dgm:spPr/>
    </dgm:pt>
    <dgm:pt modelId="{FD5F86FE-5990-47D7-B0A4-FE19FA5098C3}" type="pres">
      <dgm:prSet presAssocID="{4FB90AEE-F617-4FC6-B383-4FDFB8597E21}" presName="sibTrans" presStyleCnt="0"/>
      <dgm:spPr/>
    </dgm:pt>
    <dgm:pt modelId="{AA539493-49A9-43CC-B21C-EB2D2F74DD1D}" type="pres">
      <dgm:prSet presAssocID="{A0A81992-FD3C-4186-80C4-54F096EF38CE}" presName="node" presStyleLbl="node1" presStyleIdx="4" presStyleCnt="11">
        <dgm:presLayoutVars>
          <dgm:bulletEnabled val="1"/>
        </dgm:presLayoutVars>
      </dgm:prSet>
      <dgm:spPr/>
    </dgm:pt>
    <dgm:pt modelId="{AD3D0AA3-90EA-4462-BEFF-6177F6DB376F}" type="pres">
      <dgm:prSet presAssocID="{E268CBFD-CC11-404A-9C25-9E1A08A8532B}" presName="sibTrans" presStyleCnt="0"/>
      <dgm:spPr/>
    </dgm:pt>
    <dgm:pt modelId="{B3FEDAE4-5275-4419-AB0F-CE746743D4E7}" type="pres">
      <dgm:prSet presAssocID="{F23E6A64-804E-46A6-909F-77BEE812774B}" presName="node" presStyleLbl="node1" presStyleIdx="5" presStyleCnt="11">
        <dgm:presLayoutVars>
          <dgm:bulletEnabled val="1"/>
        </dgm:presLayoutVars>
      </dgm:prSet>
      <dgm:spPr/>
    </dgm:pt>
    <dgm:pt modelId="{FFD3B14F-4805-4A81-8098-98FE3CF33676}" type="pres">
      <dgm:prSet presAssocID="{8168F081-2A5F-4760-8712-25F09ACAFCBD}" presName="sibTrans" presStyleCnt="0"/>
      <dgm:spPr/>
    </dgm:pt>
    <dgm:pt modelId="{DEE19E41-C533-41B7-AB0D-772E22E783A3}" type="pres">
      <dgm:prSet presAssocID="{F27DFD85-2A03-44E4-8DC2-9BCCF8F320C2}" presName="node" presStyleLbl="node1" presStyleIdx="6" presStyleCnt="11">
        <dgm:presLayoutVars>
          <dgm:bulletEnabled val="1"/>
        </dgm:presLayoutVars>
      </dgm:prSet>
      <dgm:spPr/>
    </dgm:pt>
    <dgm:pt modelId="{856F074A-C111-41E1-A910-25CDA220350C}" type="pres">
      <dgm:prSet presAssocID="{3635DD62-748C-40E2-BD32-0B0E4FB47631}" presName="sibTrans" presStyleCnt="0"/>
      <dgm:spPr/>
    </dgm:pt>
    <dgm:pt modelId="{A67D7490-86EA-42E9-86D0-74583B11D21A}" type="pres">
      <dgm:prSet presAssocID="{0EAA1AEB-622D-4F27-8E53-8E2A498C7940}" presName="node" presStyleLbl="node1" presStyleIdx="7" presStyleCnt="11">
        <dgm:presLayoutVars>
          <dgm:bulletEnabled val="1"/>
        </dgm:presLayoutVars>
      </dgm:prSet>
      <dgm:spPr/>
    </dgm:pt>
    <dgm:pt modelId="{953378AB-5E62-4170-BE6E-C330FC07BBF1}" type="pres">
      <dgm:prSet presAssocID="{E650718A-94C8-454C-9CE2-471098CF2C52}" presName="sibTrans" presStyleCnt="0"/>
      <dgm:spPr/>
    </dgm:pt>
    <dgm:pt modelId="{E2669F93-53EA-4198-BC9E-BA74F6CD61BC}" type="pres">
      <dgm:prSet presAssocID="{ED5A6093-ED35-4F87-8070-94EDF9827125}" presName="node" presStyleLbl="node1" presStyleIdx="8" presStyleCnt="11">
        <dgm:presLayoutVars>
          <dgm:bulletEnabled val="1"/>
        </dgm:presLayoutVars>
      </dgm:prSet>
      <dgm:spPr/>
    </dgm:pt>
    <dgm:pt modelId="{02BE475A-FA7F-42B8-B465-7E5AD6B9CE0D}" type="pres">
      <dgm:prSet presAssocID="{444D4E45-69FF-4300-AF06-82559F0AB989}" presName="sibTrans" presStyleCnt="0"/>
      <dgm:spPr/>
    </dgm:pt>
    <dgm:pt modelId="{B23861A3-7A44-4679-A8FE-844E35C4ED4C}" type="pres">
      <dgm:prSet presAssocID="{06B230FB-A53B-4C70-A339-8DFB5B6A9BE0}" presName="node" presStyleLbl="node1" presStyleIdx="9" presStyleCnt="11">
        <dgm:presLayoutVars>
          <dgm:bulletEnabled val="1"/>
        </dgm:presLayoutVars>
      </dgm:prSet>
      <dgm:spPr/>
    </dgm:pt>
    <dgm:pt modelId="{913BC219-8113-4B74-A5B4-A7CAA68BCDE1}" type="pres">
      <dgm:prSet presAssocID="{8B995D44-A344-407A-A389-7C0FD4C3930E}" presName="sibTrans" presStyleCnt="0"/>
      <dgm:spPr/>
    </dgm:pt>
    <dgm:pt modelId="{28BCAE65-40BB-4F4D-A1DF-C8A08F88F262}" type="pres">
      <dgm:prSet presAssocID="{95083FE1-2C00-41FE-BF75-76312373A4B7}" presName="node" presStyleLbl="node1" presStyleIdx="10" presStyleCnt="11">
        <dgm:presLayoutVars>
          <dgm:bulletEnabled val="1"/>
        </dgm:presLayoutVars>
      </dgm:prSet>
      <dgm:spPr/>
    </dgm:pt>
  </dgm:ptLst>
  <dgm:cxnLst>
    <dgm:cxn modelId="{23617C01-3780-40F5-B894-C505C1D5E025}" srcId="{63BD8575-7726-4B0A-BACD-8F08D33820CE}" destId="{F27DFD85-2A03-44E4-8DC2-9BCCF8F320C2}" srcOrd="6" destOrd="0" parTransId="{2660E904-9138-48E1-B4E7-B0D603D16E53}" sibTransId="{3635DD62-748C-40E2-BD32-0B0E4FB47631}"/>
    <dgm:cxn modelId="{50832404-8A51-4488-941B-528E014D6C09}" type="presOf" srcId="{E9023873-3905-487E-B60E-353D80A65762}" destId="{8F99E8E4-E8A1-4509-9DF3-2E2782FCF65E}" srcOrd="0" destOrd="0" presId="urn:microsoft.com/office/officeart/2005/8/layout/default"/>
    <dgm:cxn modelId="{1FDF0A16-042F-4DB8-B234-A208AD888437}" srcId="{63BD8575-7726-4B0A-BACD-8F08D33820CE}" destId="{A6BA24EA-5371-4780-801E-733438B13F25}" srcOrd="0" destOrd="0" parTransId="{537F30BC-06E5-4C61-B71B-C21B969F107B}" sibTransId="{E7F88F91-BA7C-4E3D-AB63-4A0267E5602B}"/>
    <dgm:cxn modelId="{A6AFBB19-C2A8-467C-A7F9-DD27F8ECD35F}" srcId="{63BD8575-7726-4B0A-BACD-8F08D33820CE}" destId="{06B230FB-A53B-4C70-A339-8DFB5B6A9BE0}" srcOrd="9" destOrd="0" parTransId="{DCAF9DE1-16E9-4FFB-8AC0-42CB107A45C6}" sibTransId="{8B995D44-A344-407A-A389-7C0FD4C3930E}"/>
    <dgm:cxn modelId="{F3FA271A-DA7E-4284-ABA5-FAA4904ABC8A}" srcId="{63BD8575-7726-4B0A-BACD-8F08D33820CE}" destId="{ED5A6093-ED35-4F87-8070-94EDF9827125}" srcOrd="8" destOrd="0" parTransId="{3BD4454A-CE7D-478B-B20E-B691D0B39607}" sibTransId="{444D4E45-69FF-4300-AF06-82559F0AB989}"/>
    <dgm:cxn modelId="{076FAD23-146D-42F0-9CD7-4222196A6AF0}" type="presOf" srcId="{06B230FB-A53B-4C70-A339-8DFB5B6A9BE0}" destId="{B23861A3-7A44-4679-A8FE-844E35C4ED4C}" srcOrd="0" destOrd="0" presId="urn:microsoft.com/office/officeart/2005/8/layout/default"/>
    <dgm:cxn modelId="{D31C7327-96AF-4C74-9B22-DAE26A01116F}" srcId="{63BD8575-7726-4B0A-BACD-8F08D33820CE}" destId="{95083FE1-2C00-41FE-BF75-76312373A4B7}" srcOrd="10" destOrd="0" parTransId="{9016E833-960F-42C7-BC74-DCD25ACC6E3A}" sibTransId="{69420A39-DFEF-4CD4-B3F7-5D2953F3B5D2}"/>
    <dgm:cxn modelId="{73DCC030-C39C-4FA4-9033-DE017BF0E765}" srcId="{63BD8575-7726-4B0A-BACD-8F08D33820CE}" destId="{F23E6A64-804E-46A6-909F-77BEE812774B}" srcOrd="5" destOrd="0" parTransId="{77C2CB55-C0E3-4D60-88A2-47B54FB8C713}" sibTransId="{8168F081-2A5F-4760-8712-25F09ACAFCBD}"/>
    <dgm:cxn modelId="{7B7B2569-5B48-4E05-BD2E-6E8B3E8C5D4B}" srcId="{63BD8575-7726-4B0A-BACD-8F08D33820CE}" destId="{E9023873-3905-487E-B60E-353D80A65762}" srcOrd="3" destOrd="0" parTransId="{02A05783-9CEE-4C43-A869-D07CD216B9E7}" sibTransId="{4FB90AEE-F617-4FC6-B383-4FDFB8597E21}"/>
    <dgm:cxn modelId="{13E9B96F-270A-442B-B856-046238C879CA}" type="presOf" srcId="{A0A81992-FD3C-4186-80C4-54F096EF38CE}" destId="{AA539493-49A9-43CC-B21C-EB2D2F74DD1D}" srcOrd="0" destOrd="0" presId="urn:microsoft.com/office/officeart/2005/8/layout/default"/>
    <dgm:cxn modelId="{F9117053-294B-404B-ABCA-3E32990455FF}" srcId="{63BD8575-7726-4B0A-BACD-8F08D33820CE}" destId="{E9FAB0D6-4241-4DC5-BC06-81C3B16392FA}" srcOrd="2" destOrd="0" parTransId="{7A5A77FD-BDDA-4E26-81FC-FE0F510A240A}" sibTransId="{07E273D9-3F52-40ED-BBC0-8F83DFB9AD6F}"/>
    <dgm:cxn modelId="{8FACF855-30D2-41D2-8D1F-A728932B45DD}" type="presOf" srcId="{0EAA1AEB-622D-4F27-8E53-8E2A498C7940}" destId="{A67D7490-86EA-42E9-86D0-74583B11D21A}" srcOrd="0" destOrd="0" presId="urn:microsoft.com/office/officeart/2005/8/layout/default"/>
    <dgm:cxn modelId="{559D8279-B7FB-45B0-A70F-73F0CD3DE228}" type="presOf" srcId="{95083FE1-2C00-41FE-BF75-76312373A4B7}" destId="{28BCAE65-40BB-4F4D-A1DF-C8A08F88F262}" srcOrd="0" destOrd="0" presId="urn:microsoft.com/office/officeart/2005/8/layout/default"/>
    <dgm:cxn modelId="{7C6AEE80-EF25-4281-B761-1EC24F99D2FE}" type="presOf" srcId="{E9FAB0D6-4241-4DC5-BC06-81C3B16392FA}" destId="{A1DBAD06-A504-4399-AB67-9D75CEEC32E0}" srcOrd="0" destOrd="0" presId="urn:microsoft.com/office/officeart/2005/8/layout/default"/>
    <dgm:cxn modelId="{FDBE6682-10C0-4DD0-8385-AFCFE79B64F2}" type="presOf" srcId="{ED5A6093-ED35-4F87-8070-94EDF9827125}" destId="{E2669F93-53EA-4198-BC9E-BA74F6CD61BC}" srcOrd="0" destOrd="0" presId="urn:microsoft.com/office/officeart/2005/8/layout/default"/>
    <dgm:cxn modelId="{0E39F594-2A52-4C31-9F5A-60C478EC3C80}" srcId="{63BD8575-7726-4B0A-BACD-8F08D33820CE}" destId="{0EAA1AEB-622D-4F27-8E53-8E2A498C7940}" srcOrd="7" destOrd="0" parTransId="{CF42E2C9-078D-4509-94EF-9B0E7F12A987}" sibTransId="{E650718A-94C8-454C-9CE2-471098CF2C52}"/>
    <dgm:cxn modelId="{7427539B-0102-4383-9BA5-82E39D71951F}" type="presOf" srcId="{55EA5085-278B-4417-A60C-D2D16E5BF6F7}" destId="{E2CE9147-64FF-4B87-91F4-8E055EC17E88}" srcOrd="0" destOrd="0" presId="urn:microsoft.com/office/officeart/2005/8/layout/default"/>
    <dgm:cxn modelId="{CAFEF2AA-42B2-4ADD-9E0C-B475A5866EFE}" srcId="{63BD8575-7726-4B0A-BACD-8F08D33820CE}" destId="{A0A81992-FD3C-4186-80C4-54F096EF38CE}" srcOrd="4" destOrd="0" parTransId="{8C5B9551-EA25-4C30-AE64-FAB2348CCBC2}" sibTransId="{E268CBFD-CC11-404A-9C25-9E1A08A8532B}"/>
    <dgm:cxn modelId="{375E21AE-4945-4F89-8559-B1B347866120}" type="presOf" srcId="{A6BA24EA-5371-4780-801E-733438B13F25}" destId="{BFFF31C5-9E78-4875-8591-ABE6321F27D2}" srcOrd="0" destOrd="0" presId="urn:microsoft.com/office/officeart/2005/8/layout/default"/>
    <dgm:cxn modelId="{BB29A6CD-B1EA-4109-A314-3E76D38D2A01}" type="presOf" srcId="{63BD8575-7726-4B0A-BACD-8F08D33820CE}" destId="{6E1680B6-AEB5-4BBB-A96D-044F810D16F3}" srcOrd="0" destOrd="0" presId="urn:microsoft.com/office/officeart/2005/8/layout/default"/>
    <dgm:cxn modelId="{F0F35FD9-2BC0-44DF-A814-61D2D7017C8F}" type="presOf" srcId="{F27DFD85-2A03-44E4-8DC2-9BCCF8F320C2}" destId="{DEE19E41-C533-41B7-AB0D-772E22E783A3}" srcOrd="0" destOrd="0" presId="urn:microsoft.com/office/officeart/2005/8/layout/default"/>
    <dgm:cxn modelId="{AEE800F0-7046-4FBA-A5A2-F0C0D6BC0173}" type="presOf" srcId="{F23E6A64-804E-46A6-909F-77BEE812774B}" destId="{B3FEDAE4-5275-4419-AB0F-CE746743D4E7}" srcOrd="0" destOrd="0" presId="urn:microsoft.com/office/officeart/2005/8/layout/default"/>
    <dgm:cxn modelId="{8466EBF5-A45A-4046-B033-83F9D2ABBFAC}" srcId="{63BD8575-7726-4B0A-BACD-8F08D33820CE}" destId="{55EA5085-278B-4417-A60C-D2D16E5BF6F7}" srcOrd="1" destOrd="0" parTransId="{1A02D108-D8CA-43A1-B1A3-F3010D0F21DA}" sibTransId="{EEB3F677-2794-48D2-8B78-B54AD8988A77}"/>
    <dgm:cxn modelId="{1920D58D-7332-4BFE-91A0-0E93BCB20400}" type="presParOf" srcId="{6E1680B6-AEB5-4BBB-A96D-044F810D16F3}" destId="{BFFF31C5-9E78-4875-8591-ABE6321F27D2}" srcOrd="0" destOrd="0" presId="urn:microsoft.com/office/officeart/2005/8/layout/default"/>
    <dgm:cxn modelId="{FD0DB41A-22BF-43B0-BD14-9E6D0495CE3F}" type="presParOf" srcId="{6E1680B6-AEB5-4BBB-A96D-044F810D16F3}" destId="{AEEF68F5-76E7-4FEB-BC60-99345D6DCD2F}" srcOrd="1" destOrd="0" presId="urn:microsoft.com/office/officeart/2005/8/layout/default"/>
    <dgm:cxn modelId="{3BC859C7-C952-4DCE-A10C-86B6F02A8C0A}" type="presParOf" srcId="{6E1680B6-AEB5-4BBB-A96D-044F810D16F3}" destId="{E2CE9147-64FF-4B87-91F4-8E055EC17E88}" srcOrd="2" destOrd="0" presId="urn:microsoft.com/office/officeart/2005/8/layout/default"/>
    <dgm:cxn modelId="{7E98F926-957C-4FFF-9378-F7B8B47F6A4A}" type="presParOf" srcId="{6E1680B6-AEB5-4BBB-A96D-044F810D16F3}" destId="{1D190CA8-3F20-49F2-9EE9-27702B155F29}" srcOrd="3" destOrd="0" presId="urn:microsoft.com/office/officeart/2005/8/layout/default"/>
    <dgm:cxn modelId="{7395B256-187D-4F3D-AB61-191A92928F3F}" type="presParOf" srcId="{6E1680B6-AEB5-4BBB-A96D-044F810D16F3}" destId="{A1DBAD06-A504-4399-AB67-9D75CEEC32E0}" srcOrd="4" destOrd="0" presId="urn:microsoft.com/office/officeart/2005/8/layout/default"/>
    <dgm:cxn modelId="{BE05F34F-EBF6-417C-AA6C-7E9AB4DA73B5}" type="presParOf" srcId="{6E1680B6-AEB5-4BBB-A96D-044F810D16F3}" destId="{2E41FE81-A45E-481D-8E2A-97766596CB73}" srcOrd="5" destOrd="0" presId="urn:microsoft.com/office/officeart/2005/8/layout/default"/>
    <dgm:cxn modelId="{FC655DDA-8D31-4C20-92EE-0F1B6A294131}" type="presParOf" srcId="{6E1680B6-AEB5-4BBB-A96D-044F810D16F3}" destId="{8F99E8E4-E8A1-4509-9DF3-2E2782FCF65E}" srcOrd="6" destOrd="0" presId="urn:microsoft.com/office/officeart/2005/8/layout/default"/>
    <dgm:cxn modelId="{C30E3AB9-8B8C-4441-BDAA-A9ADC7995690}" type="presParOf" srcId="{6E1680B6-AEB5-4BBB-A96D-044F810D16F3}" destId="{FD5F86FE-5990-47D7-B0A4-FE19FA5098C3}" srcOrd="7" destOrd="0" presId="urn:microsoft.com/office/officeart/2005/8/layout/default"/>
    <dgm:cxn modelId="{4D767979-0CB1-4164-BA53-A332CE7C94E9}" type="presParOf" srcId="{6E1680B6-AEB5-4BBB-A96D-044F810D16F3}" destId="{AA539493-49A9-43CC-B21C-EB2D2F74DD1D}" srcOrd="8" destOrd="0" presId="urn:microsoft.com/office/officeart/2005/8/layout/default"/>
    <dgm:cxn modelId="{3A7C15D8-AF8C-4B75-A5D7-F5B39D406F3A}" type="presParOf" srcId="{6E1680B6-AEB5-4BBB-A96D-044F810D16F3}" destId="{AD3D0AA3-90EA-4462-BEFF-6177F6DB376F}" srcOrd="9" destOrd="0" presId="urn:microsoft.com/office/officeart/2005/8/layout/default"/>
    <dgm:cxn modelId="{F6A01B85-D79B-430C-BA4B-5E38B3C1591B}" type="presParOf" srcId="{6E1680B6-AEB5-4BBB-A96D-044F810D16F3}" destId="{B3FEDAE4-5275-4419-AB0F-CE746743D4E7}" srcOrd="10" destOrd="0" presId="urn:microsoft.com/office/officeart/2005/8/layout/default"/>
    <dgm:cxn modelId="{9E0E5882-96BD-4930-A658-E5C3DAA1FA6E}" type="presParOf" srcId="{6E1680B6-AEB5-4BBB-A96D-044F810D16F3}" destId="{FFD3B14F-4805-4A81-8098-98FE3CF33676}" srcOrd="11" destOrd="0" presId="urn:microsoft.com/office/officeart/2005/8/layout/default"/>
    <dgm:cxn modelId="{FEAEB975-546E-4267-9F8A-A140CAEE911A}" type="presParOf" srcId="{6E1680B6-AEB5-4BBB-A96D-044F810D16F3}" destId="{DEE19E41-C533-41B7-AB0D-772E22E783A3}" srcOrd="12" destOrd="0" presId="urn:microsoft.com/office/officeart/2005/8/layout/default"/>
    <dgm:cxn modelId="{4CD8C7A4-5B55-4F3F-A243-2E7EA53AC75F}" type="presParOf" srcId="{6E1680B6-AEB5-4BBB-A96D-044F810D16F3}" destId="{856F074A-C111-41E1-A910-25CDA220350C}" srcOrd="13" destOrd="0" presId="urn:microsoft.com/office/officeart/2005/8/layout/default"/>
    <dgm:cxn modelId="{A1B3DF23-462F-4547-9F5E-828303F4FC73}" type="presParOf" srcId="{6E1680B6-AEB5-4BBB-A96D-044F810D16F3}" destId="{A67D7490-86EA-42E9-86D0-74583B11D21A}" srcOrd="14" destOrd="0" presId="urn:microsoft.com/office/officeart/2005/8/layout/default"/>
    <dgm:cxn modelId="{22220861-6A77-4431-85C6-27DF8DBE6BB0}" type="presParOf" srcId="{6E1680B6-AEB5-4BBB-A96D-044F810D16F3}" destId="{953378AB-5E62-4170-BE6E-C330FC07BBF1}" srcOrd="15" destOrd="0" presId="urn:microsoft.com/office/officeart/2005/8/layout/default"/>
    <dgm:cxn modelId="{E4CCE26A-B170-4B3C-B5B8-1D0967AB35F7}" type="presParOf" srcId="{6E1680B6-AEB5-4BBB-A96D-044F810D16F3}" destId="{E2669F93-53EA-4198-BC9E-BA74F6CD61BC}" srcOrd="16" destOrd="0" presId="urn:microsoft.com/office/officeart/2005/8/layout/default"/>
    <dgm:cxn modelId="{8560FECC-DD92-4806-9603-B33D2C9BCDDC}" type="presParOf" srcId="{6E1680B6-AEB5-4BBB-A96D-044F810D16F3}" destId="{02BE475A-FA7F-42B8-B465-7E5AD6B9CE0D}" srcOrd="17" destOrd="0" presId="urn:microsoft.com/office/officeart/2005/8/layout/default"/>
    <dgm:cxn modelId="{BBFA076A-9234-4427-BC95-4D01B8EEE76E}" type="presParOf" srcId="{6E1680B6-AEB5-4BBB-A96D-044F810D16F3}" destId="{B23861A3-7A44-4679-A8FE-844E35C4ED4C}" srcOrd="18" destOrd="0" presId="urn:microsoft.com/office/officeart/2005/8/layout/default"/>
    <dgm:cxn modelId="{3E69267F-C46E-44E2-8012-86065167F0E2}" type="presParOf" srcId="{6E1680B6-AEB5-4BBB-A96D-044F810D16F3}" destId="{913BC219-8113-4B74-A5B4-A7CAA68BCDE1}" srcOrd="19" destOrd="0" presId="urn:microsoft.com/office/officeart/2005/8/layout/default"/>
    <dgm:cxn modelId="{3F2C9DDC-CBA3-4724-B9D2-2DA2A67A3E5F}" type="presParOf" srcId="{6E1680B6-AEB5-4BBB-A96D-044F810D16F3}" destId="{28BCAE65-40BB-4F4D-A1DF-C8A08F88F262}" srcOrd="2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52E349-E886-4624-A2CF-C16C66DF883D}">
      <dsp:nvSpPr>
        <dsp:cNvPr id="0" name=""/>
        <dsp:cNvSpPr/>
      </dsp:nvSpPr>
      <dsp:spPr>
        <a:xfrm>
          <a:off x="857250" y="0"/>
          <a:ext cx="9715500" cy="4708557"/>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5B72360-E162-4195-83CE-7066DF7493C2}">
      <dsp:nvSpPr>
        <dsp:cNvPr id="0" name=""/>
        <dsp:cNvSpPr/>
      </dsp:nvSpPr>
      <dsp:spPr>
        <a:xfrm>
          <a:off x="3348" y="1412567"/>
          <a:ext cx="2015876" cy="1883422"/>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Stakeholder Input</a:t>
          </a:r>
        </a:p>
      </dsp:txBody>
      <dsp:txXfrm>
        <a:off x="95289" y="1504508"/>
        <a:ext cx="1831994" cy="1699540"/>
      </dsp:txXfrm>
    </dsp:sp>
    <dsp:sp modelId="{BDADAA1E-E8CF-4F8A-BCEB-1C9C9BB65177}">
      <dsp:nvSpPr>
        <dsp:cNvPr id="0" name=""/>
        <dsp:cNvSpPr/>
      </dsp:nvSpPr>
      <dsp:spPr>
        <a:xfrm>
          <a:off x="2355205" y="1412567"/>
          <a:ext cx="2015876" cy="1883422"/>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Leadership Buy-In</a:t>
          </a:r>
        </a:p>
      </dsp:txBody>
      <dsp:txXfrm>
        <a:off x="2447146" y="1504508"/>
        <a:ext cx="1831994" cy="1699540"/>
      </dsp:txXfrm>
    </dsp:sp>
    <dsp:sp modelId="{DFBB2891-03EA-4A6B-A959-71BBAD6CD7CA}">
      <dsp:nvSpPr>
        <dsp:cNvPr id="0" name=""/>
        <dsp:cNvSpPr/>
      </dsp:nvSpPr>
      <dsp:spPr>
        <a:xfrm>
          <a:off x="4707061" y="1412567"/>
          <a:ext cx="2015876" cy="1883422"/>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ADA Analysis</a:t>
          </a:r>
        </a:p>
      </dsp:txBody>
      <dsp:txXfrm>
        <a:off x="4799002" y="1504508"/>
        <a:ext cx="1831994" cy="1699540"/>
      </dsp:txXfrm>
    </dsp:sp>
    <dsp:sp modelId="{B10E465C-AE75-4241-A1C4-FCD74ED04CDA}">
      <dsp:nvSpPr>
        <dsp:cNvPr id="0" name=""/>
        <dsp:cNvSpPr/>
      </dsp:nvSpPr>
      <dsp:spPr>
        <a:xfrm>
          <a:off x="7058917" y="1412567"/>
          <a:ext cx="2015876" cy="1883422"/>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Marketing Outreach Strategies</a:t>
          </a:r>
        </a:p>
      </dsp:txBody>
      <dsp:txXfrm>
        <a:off x="7150858" y="1504508"/>
        <a:ext cx="1831994" cy="1699540"/>
      </dsp:txXfrm>
    </dsp:sp>
    <dsp:sp modelId="{5E36F191-C3A6-4424-B610-939AB8C534BC}">
      <dsp:nvSpPr>
        <dsp:cNvPr id="0" name=""/>
        <dsp:cNvSpPr/>
      </dsp:nvSpPr>
      <dsp:spPr>
        <a:xfrm>
          <a:off x="9410774" y="1412567"/>
          <a:ext cx="2015876" cy="1883422"/>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BRF Application Go-Live</a:t>
          </a:r>
        </a:p>
      </dsp:txBody>
      <dsp:txXfrm>
        <a:off x="9502715" y="1504508"/>
        <a:ext cx="1831994" cy="169954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52E349-E886-4624-A2CF-C16C66DF883D}">
      <dsp:nvSpPr>
        <dsp:cNvPr id="0" name=""/>
        <dsp:cNvSpPr/>
      </dsp:nvSpPr>
      <dsp:spPr>
        <a:xfrm>
          <a:off x="874394" y="0"/>
          <a:ext cx="9909810" cy="4708526"/>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5B72360-E162-4195-83CE-7066DF7493C2}">
      <dsp:nvSpPr>
        <dsp:cNvPr id="0" name=""/>
        <dsp:cNvSpPr/>
      </dsp:nvSpPr>
      <dsp:spPr>
        <a:xfrm>
          <a:off x="5544" y="1412557"/>
          <a:ext cx="2208758" cy="188341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t>BRF Application Deadline</a:t>
          </a:r>
        </a:p>
      </dsp:txBody>
      <dsp:txXfrm>
        <a:off x="97484" y="1504497"/>
        <a:ext cx="2024878" cy="1699530"/>
      </dsp:txXfrm>
    </dsp:sp>
    <dsp:sp modelId="{BDADAA1E-E8CF-4F8A-BCEB-1C9C9BB65177}">
      <dsp:nvSpPr>
        <dsp:cNvPr id="0" name=""/>
        <dsp:cNvSpPr/>
      </dsp:nvSpPr>
      <dsp:spPr>
        <a:xfrm>
          <a:off x="2324740" y="1412557"/>
          <a:ext cx="2208758" cy="188341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t>Provider Data Analysis</a:t>
          </a:r>
        </a:p>
      </dsp:txBody>
      <dsp:txXfrm>
        <a:off x="2416680" y="1504497"/>
        <a:ext cx="2024878" cy="1699530"/>
      </dsp:txXfrm>
    </dsp:sp>
    <dsp:sp modelId="{B10E465C-AE75-4241-A1C4-FCD74ED04CDA}">
      <dsp:nvSpPr>
        <dsp:cNvPr id="0" name=""/>
        <dsp:cNvSpPr/>
      </dsp:nvSpPr>
      <dsp:spPr>
        <a:xfrm>
          <a:off x="4643936" y="1412557"/>
          <a:ext cx="2208758" cy="188341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t>First Round Eligibility Screening</a:t>
          </a:r>
        </a:p>
      </dsp:txBody>
      <dsp:txXfrm>
        <a:off x="4735876" y="1504497"/>
        <a:ext cx="2024878" cy="1699530"/>
      </dsp:txXfrm>
    </dsp:sp>
    <dsp:sp modelId="{E0DE8662-83DB-4419-896C-BF9138E7EB5C}">
      <dsp:nvSpPr>
        <dsp:cNvPr id="0" name=""/>
        <dsp:cNvSpPr/>
      </dsp:nvSpPr>
      <dsp:spPr>
        <a:xfrm>
          <a:off x="6963132" y="1412557"/>
          <a:ext cx="2370726" cy="188341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t>Accessibility Site Reviews (ASRs)</a:t>
          </a:r>
        </a:p>
      </dsp:txBody>
      <dsp:txXfrm>
        <a:off x="7055072" y="1504497"/>
        <a:ext cx="2186846" cy="1699530"/>
      </dsp:txXfrm>
    </dsp:sp>
    <dsp:sp modelId="{5E36F191-C3A6-4424-B610-939AB8C534BC}">
      <dsp:nvSpPr>
        <dsp:cNvPr id="0" name=""/>
        <dsp:cNvSpPr/>
      </dsp:nvSpPr>
      <dsp:spPr>
        <a:xfrm>
          <a:off x="9444297" y="1412557"/>
          <a:ext cx="2208758" cy="188341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t>BRF Committee Meeting</a:t>
          </a:r>
        </a:p>
      </dsp:txBody>
      <dsp:txXfrm>
        <a:off x="9536237" y="1504497"/>
        <a:ext cx="2024878" cy="169953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80B14AD-0E2A-4982-8AE1-F47CD217CFF6}">
      <dsp:nvSpPr>
        <dsp:cNvPr id="0" name=""/>
        <dsp:cNvSpPr/>
      </dsp:nvSpPr>
      <dsp:spPr>
        <a:xfrm>
          <a:off x="868679" y="0"/>
          <a:ext cx="9845040" cy="4733925"/>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7EAC5AE-86AA-4EFB-B91A-FC8687E7AC2E}">
      <dsp:nvSpPr>
        <dsp:cNvPr id="0" name=""/>
        <dsp:cNvSpPr/>
      </dsp:nvSpPr>
      <dsp:spPr>
        <a:xfrm>
          <a:off x="5796" y="1420177"/>
          <a:ext cx="2788146" cy="189357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dirty="0"/>
            <a:t>Award Decisions Released/ Contracts Signed</a:t>
          </a:r>
        </a:p>
      </dsp:txBody>
      <dsp:txXfrm>
        <a:off x="98232" y="1512613"/>
        <a:ext cx="2603274" cy="1708698"/>
      </dsp:txXfrm>
    </dsp:sp>
    <dsp:sp modelId="{05D24F6C-FD16-492C-A069-E15F66A84B86}">
      <dsp:nvSpPr>
        <dsp:cNvPr id="0" name=""/>
        <dsp:cNvSpPr/>
      </dsp:nvSpPr>
      <dsp:spPr>
        <a:xfrm>
          <a:off x="2933350" y="1420177"/>
          <a:ext cx="2788146" cy="189357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dirty="0"/>
            <a:t>Scope of Work Underway</a:t>
          </a:r>
        </a:p>
      </dsp:txBody>
      <dsp:txXfrm>
        <a:off x="3025786" y="1512613"/>
        <a:ext cx="2603274" cy="1708698"/>
      </dsp:txXfrm>
    </dsp:sp>
    <dsp:sp modelId="{BA98456D-EF54-47CD-8CEA-D76D88D53991}">
      <dsp:nvSpPr>
        <dsp:cNvPr id="0" name=""/>
        <dsp:cNvSpPr/>
      </dsp:nvSpPr>
      <dsp:spPr>
        <a:xfrm>
          <a:off x="5860903" y="1420177"/>
          <a:ext cx="2788146" cy="189357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dirty="0"/>
            <a:t>Invoices Submitted</a:t>
          </a:r>
        </a:p>
      </dsp:txBody>
      <dsp:txXfrm>
        <a:off x="5953339" y="1512613"/>
        <a:ext cx="2603274" cy="1708698"/>
      </dsp:txXfrm>
    </dsp:sp>
    <dsp:sp modelId="{758FA801-0FAC-4C52-91B7-AF4533FB1099}">
      <dsp:nvSpPr>
        <dsp:cNvPr id="0" name=""/>
        <dsp:cNvSpPr/>
      </dsp:nvSpPr>
      <dsp:spPr>
        <a:xfrm>
          <a:off x="8788457" y="1420177"/>
          <a:ext cx="2788146" cy="189357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dirty="0"/>
            <a:t>Health Plan Verifies Completion</a:t>
          </a:r>
        </a:p>
      </dsp:txBody>
      <dsp:txXfrm>
        <a:off x="8880893" y="1512613"/>
        <a:ext cx="2603274" cy="170869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FF31C5-9E78-4875-8591-ABE6321F27D2}">
      <dsp:nvSpPr>
        <dsp:cNvPr id="0" name=""/>
        <dsp:cNvSpPr/>
      </dsp:nvSpPr>
      <dsp:spPr>
        <a:xfrm>
          <a:off x="0" y="91149"/>
          <a:ext cx="2568029" cy="1540817"/>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Noise Cancelling Headphones</a:t>
          </a:r>
        </a:p>
      </dsp:txBody>
      <dsp:txXfrm>
        <a:off x="0" y="91149"/>
        <a:ext cx="2568029" cy="1540817"/>
      </dsp:txXfrm>
    </dsp:sp>
    <dsp:sp modelId="{E2CE9147-64FF-4B87-91F4-8E055EC17E88}">
      <dsp:nvSpPr>
        <dsp:cNvPr id="0" name=""/>
        <dsp:cNvSpPr/>
      </dsp:nvSpPr>
      <dsp:spPr>
        <a:xfrm>
          <a:off x="2828069" y="175170"/>
          <a:ext cx="2568029" cy="1540817"/>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Digital Annunciator for Elevator</a:t>
          </a:r>
        </a:p>
      </dsp:txBody>
      <dsp:txXfrm>
        <a:off x="2828069" y="175170"/>
        <a:ext cx="2568029" cy="1540817"/>
      </dsp:txXfrm>
    </dsp:sp>
    <dsp:sp modelId="{A1DBAD06-A504-4399-AB67-9D75CEEC32E0}">
      <dsp:nvSpPr>
        <dsp:cNvPr id="0" name=""/>
        <dsp:cNvSpPr/>
      </dsp:nvSpPr>
      <dsp:spPr>
        <a:xfrm>
          <a:off x="5652901" y="175170"/>
          <a:ext cx="2568029" cy="1540817"/>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Assistive Listening Devices</a:t>
          </a:r>
        </a:p>
      </dsp:txBody>
      <dsp:txXfrm>
        <a:off x="5652901" y="175170"/>
        <a:ext cx="2568029" cy="1540817"/>
      </dsp:txXfrm>
    </dsp:sp>
    <dsp:sp modelId="{8F99E8E4-E8A1-4509-9DF3-2E2782FCF65E}">
      <dsp:nvSpPr>
        <dsp:cNvPr id="0" name=""/>
        <dsp:cNvSpPr/>
      </dsp:nvSpPr>
      <dsp:spPr>
        <a:xfrm>
          <a:off x="8477733" y="175170"/>
          <a:ext cx="2568029" cy="1540817"/>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Braille Signage &amp; Materials</a:t>
          </a:r>
        </a:p>
      </dsp:txBody>
      <dsp:txXfrm>
        <a:off x="8477733" y="175170"/>
        <a:ext cx="2568029" cy="1540817"/>
      </dsp:txXfrm>
    </dsp:sp>
    <dsp:sp modelId="{AA539493-49A9-43CC-B21C-EB2D2F74DD1D}">
      <dsp:nvSpPr>
        <dsp:cNvPr id="0" name=""/>
        <dsp:cNvSpPr/>
      </dsp:nvSpPr>
      <dsp:spPr>
        <a:xfrm>
          <a:off x="3237" y="1972791"/>
          <a:ext cx="2568029" cy="1540817"/>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Sound Proofing Walls</a:t>
          </a:r>
        </a:p>
      </dsp:txBody>
      <dsp:txXfrm>
        <a:off x="3237" y="1972791"/>
        <a:ext cx="2568029" cy="1540817"/>
      </dsp:txXfrm>
    </dsp:sp>
    <dsp:sp modelId="{B3FEDAE4-5275-4419-AB0F-CE746743D4E7}">
      <dsp:nvSpPr>
        <dsp:cNvPr id="0" name=""/>
        <dsp:cNvSpPr/>
      </dsp:nvSpPr>
      <dsp:spPr>
        <a:xfrm>
          <a:off x="2828069" y="1972791"/>
          <a:ext cx="2568029" cy="1540817"/>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TV/DVD Sensory Accommodations</a:t>
          </a:r>
        </a:p>
      </dsp:txBody>
      <dsp:txXfrm>
        <a:off x="2828069" y="1972791"/>
        <a:ext cx="2568029" cy="1540817"/>
      </dsp:txXfrm>
    </dsp:sp>
    <dsp:sp modelId="{DEE19E41-C533-41B7-AB0D-772E22E783A3}">
      <dsp:nvSpPr>
        <dsp:cNvPr id="0" name=""/>
        <dsp:cNvSpPr/>
      </dsp:nvSpPr>
      <dsp:spPr>
        <a:xfrm>
          <a:off x="5652901" y="1972791"/>
          <a:ext cx="2568029" cy="1540817"/>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Weighted Stuffed Animals</a:t>
          </a:r>
        </a:p>
      </dsp:txBody>
      <dsp:txXfrm>
        <a:off x="5652901" y="1972791"/>
        <a:ext cx="2568029" cy="1540817"/>
      </dsp:txXfrm>
    </dsp:sp>
    <dsp:sp modelId="{A67D7490-86EA-42E9-86D0-74583B11D21A}">
      <dsp:nvSpPr>
        <dsp:cNvPr id="0" name=""/>
        <dsp:cNvSpPr/>
      </dsp:nvSpPr>
      <dsp:spPr>
        <a:xfrm>
          <a:off x="8477733" y="1972791"/>
          <a:ext cx="2568029" cy="1540817"/>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Natural Lighting</a:t>
          </a:r>
        </a:p>
      </dsp:txBody>
      <dsp:txXfrm>
        <a:off x="8477733" y="1972791"/>
        <a:ext cx="2568029" cy="1540817"/>
      </dsp:txXfrm>
    </dsp:sp>
    <dsp:sp modelId="{E2669F93-53EA-4198-BC9E-BA74F6CD61BC}">
      <dsp:nvSpPr>
        <dsp:cNvPr id="0" name=""/>
        <dsp:cNvSpPr/>
      </dsp:nvSpPr>
      <dsp:spPr>
        <a:xfrm>
          <a:off x="1415653" y="3770411"/>
          <a:ext cx="2568029" cy="1540817"/>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Weighted Blankets</a:t>
          </a:r>
        </a:p>
      </dsp:txBody>
      <dsp:txXfrm>
        <a:off x="1415653" y="3770411"/>
        <a:ext cx="2568029" cy="1540817"/>
      </dsp:txXfrm>
    </dsp:sp>
    <dsp:sp modelId="{B23861A3-7A44-4679-A8FE-844E35C4ED4C}">
      <dsp:nvSpPr>
        <dsp:cNvPr id="0" name=""/>
        <dsp:cNvSpPr/>
      </dsp:nvSpPr>
      <dsp:spPr>
        <a:xfrm>
          <a:off x="4240485" y="3770411"/>
          <a:ext cx="2568029" cy="1540817"/>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Circadian Lighting</a:t>
          </a:r>
        </a:p>
      </dsp:txBody>
      <dsp:txXfrm>
        <a:off x="4240485" y="3770411"/>
        <a:ext cx="2568029" cy="1540817"/>
      </dsp:txXfrm>
    </dsp:sp>
    <dsp:sp modelId="{28BCAE65-40BB-4F4D-A1DF-C8A08F88F262}">
      <dsp:nvSpPr>
        <dsp:cNvPr id="0" name=""/>
        <dsp:cNvSpPr/>
      </dsp:nvSpPr>
      <dsp:spPr>
        <a:xfrm>
          <a:off x="7065317" y="3770411"/>
          <a:ext cx="2568029" cy="1540817"/>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Video Remote Interpreting (rural location, 1 ASL interpreter)</a:t>
          </a:r>
        </a:p>
      </dsp:txBody>
      <dsp:txXfrm>
        <a:off x="7065317" y="3770411"/>
        <a:ext cx="2568029" cy="1540817"/>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238" cy="481013"/>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4143375" y="0"/>
            <a:ext cx="3170238" cy="481013"/>
          </a:xfrm>
          <a:prstGeom prst="rect">
            <a:avLst/>
          </a:prstGeom>
        </p:spPr>
        <p:txBody>
          <a:bodyPr vert="horz" lIns="91440" tIns="45720" rIns="91440" bIns="45720" rtlCol="0"/>
          <a:lstStyle>
            <a:lvl1pPr algn="r">
              <a:defRPr sz="1200"/>
            </a:lvl1pPr>
          </a:lstStyle>
          <a:p>
            <a:fld id="{4AF7AE20-C3B5-4D86-8B18-E5989F4A56F3}" type="datetimeFigureOut">
              <a:rPr lang="en-US" smtClean="0"/>
              <a:t>10/23/2019</a:t>
            </a:fld>
            <a:endParaRPr lang="en-US"/>
          </a:p>
        </p:txBody>
      </p:sp>
      <p:sp>
        <p:nvSpPr>
          <p:cNvPr id="4" name="Footer Placeholder 3"/>
          <p:cNvSpPr>
            <a:spLocks noGrp="1"/>
          </p:cNvSpPr>
          <p:nvPr>
            <p:ph type="ftr" sz="quarter" idx="2"/>
          </p:nvPr>
        </p:nvSpPr>
        <p:spPr>
          <a:xfrm>
            <a:off x="0" y="9120188"/>
            <a:ext cx="3170238" cy="481012"/>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4143375" y="9120188"/>
            <a:ext cx="3170238" cy="481012"/>
          </a:xfrm>
          <a:prstGeom prst="rect">
            <a:avLst/>
          </a:prstGeom>
        </p:spPr>
        <p:txBody>
          <a:bodyPr vert="horz" lIns="91440" tIns="45720" rIns="91440" bIns="45720" rtlCol="0" anchor="b"/>
          <a:lstStyle>
            <a:lvl1pPr algn="r">
              <a:defRPr sz="1200"/>
            </a:lvl1pPr>
          </a:lstStyle>
          <a:p>
            <a:fld id="{307C62AB-7DBF-4EDE-A9D0-F5DC302E1F5C}" type="slidenum">
              <a:rPr lang="en-US" smtClean="0"/>
              <a:t>‹#›</a:t>
            </a:fld>
            <a:endParaRPr lang="en-US"/>
          </a:p>
        </p:txBody>
      </p:sp>
    </p:spTree>
    <p:extLst>
      <p:ext uri="{BB962C8B-B14F-4D97-AF65-F5344CB8AC3E}">
        <p14:creationId xmlns:p14="http://schemas.microsoft.com/office/powerpoint/2010/main" val="56294460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0060"/>
          </a:xfrm>
          <a:prstGeom prst="rect">
            <a:avLst/>
          </a:prstGeom>
        </p:spPr>
        <p:txBody>
          <a:bodyPr vert="horz" lIns="96661" tIns="48331" rIns="96661" bIns="48331" rtlCol="0"/>
          <a:lstStyle>
            <a:lvl1pPr algn="r">
              <a:defRPr sz="1300"/>
            </a:lvl1pPr>
          </a:lstStyle>
          <a:p>
            <a:fld id="{1AEE654A-51A8-41A0-92E7-E3CDAA3B17FC}" type="datetimeFigureOut">
              <a:rPr lang="en-US" smtClean="0"/>
              <a:t>10/23/2019</a:t>
            </a:fld>
            <a:endParaRPr lang="en-US"/>
          </a:p>
        </p:txBody>
      </p:sp>
      <p:sp>
        <p:nvSpPr>
          <p:cNvPr id="4" name="Slide Image Placeholder 3"/>
          <p:cNvSpPr>
            <a:spLocks noGrp="1" noRot="1" noChangeAspect="1"/>
          </p:cNvSpPr>
          <p:nvPr>
            <p:ph type="sldImg" idx="2"/>
          </p:nvPr>
        </p:nvSpPr>
        <p:spPr>
          <a:xfrm>
            <a:off x="457200" y="720725"/>
            <a:ext cx="6400800" cy="3600450"/>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0060"/>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61" tIns="48331" rIns="96661" bIns="48331" rtlCol="0" anchor="b"/>
          <a:lstStyle>
            <a:lvl1pPr algn="r">
              <a:defRPr sz="1300"/>
            </a:lvl1pPr>
          </a:lstStyle>
          <a:p>
            <a:fld id="{414425E1-9B9B-4B99-AE2A-3116CDAB8E8A}" type="slidenum">
              <a:rPr lang="en-US" smtClean="0"/>
              <a:t>‹#›</a:t>
            </a:fld>
            <a:endParaRPr lang="en-US"/>
          </a:p>
        </p:txBody>
      </p:sp>
    </p:spTree>
    <p:extLst>
      <p:ext uri="{BB962C8B-B14F-4D97-AF65-F5344CB8AC3E}">
        <p14:creationId xmlns:p14="http://schemas.microsoft.com/office/powerpoint/2010/main" val="27804582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defTabSz="966612">
              <a:defRPr/>
            </a:pPr>
            <a:r>
              <a:rPr lang="en-US" dirty="0"/>
              <a:t>Sarah slide</a:t>
            </a:r>
          </a:p>
          <a:p>
            <a:endParaRPr lang="en-US" dirty="0"/>
          </a:p>
        </p:txBody>
      </p:sp>
      <p:sp>
        <p:nvSpPr>
          <p:cNvPr id="4" name="Slide Number Placeholder 3"/>
          <p:cNvSpPr>
            <a:spLocks noGrp="1"/>
          </p:cNvSpPr>
          <p:nvPr>
            <p:ph type="sldNum" sz="quarter" idx="10"/>
          </p:nvPr>
        </p:nvSpPr>
        <p:spPr/>
        <p:txBody>
          <a:bodyPr/>
          <a:lstStyle/>
          <a:p>
            <a:fld id="{414425E1-9B9B-4B99-AE2A-3116CDAB8E8A}" type="slidenum">
              <a:rPr lang="en-US" smtClean="0"/>
              <a:t>2</a:t>
            </a:fld>
            <a:endParaRPr lang="en-US"/>
          </a:p>
        </p:txBody>
      </p:sp>
    </p:spTree>
    <p:extLst>
      <p:ext uri="{BB962C8B-B14F-4D97-AF65-F5344CB8AC3E}">
        <p14:creationId xmlns:p14="http://schemas.microsoft.com/office/powerpoint/2010/main" val="2106341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Theresa take bullet</a:t>
            </a:r>
            <a:r>
              <a:rPr lang="en-US" baseline="0" dirty="0"/>
              <a:t> 1</a:t>
            </a:r>
          </a:p>
          <a:p>
            <a:r>
              <a:rPr lang="en-US" baseline="0" dirty="0"/>
              <a:t>Sarah take bullet 2</a:t>
            </a:r>
          </a:p>
        </p:txBody>
      </p:sp>
      <p:sp>
        <p:nvSpPr>
          <p:cNvPr id="4" name="Slide Number Placeholder 3"/>
          <p:cNvSpPr>
            <a:spLocks noGrp="1"/>
          </p:cNvSpPr>
          <p:nvPr>
            <p:ph type="sldNum" sz="quarter" idx="10"/>
          </p:nvPr>
        </p:nvSpPr>
        <p:spPr/>
        <p:txBody>
          <a:bodyPr/>
          <a:lstStyle/>
          <a:p>
            <a:fld id="{414425E1-9B9B-4B99-AE2A-3116CDAB8E8A}" type="slidenum">
              <a:rPr lang="en-US" smtClean="0"/>
              <a:t>11</a:t>
            </a:fld>
            <a:endParaRPr lang="en-US"/>
          </a:p>
        </p:txBody>
      </p:sp>
    </p:spTree>
    <p:extLst>
      <p:ext uri="{BB962C8B-B14F-4D97-AF65-F5344CB8AC3E}">
        <p14:creationId xmlns:p14="http://schemas.microsoft.com/office/powerpoint/2010/main" val="26651488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defTabSz="966612">
              <a:defRPr/>
            </a:pPr>
            <a:r>
              <a:rPr lang="en-US" dirty="0"/>
              <a:t>Sarah slide</a:t>
            </a:r>
          </a:p>
          <a:p>
            <a:endParaRPr lang="en-US" dirty="0"/>
          </a:p>
        </p:txBody>
      </p:sp>
      <p:sp>
        <p:nvSpPr>
          <p:cNvPr id="4" name="Slide Number Placeholder 3"/>
          <p:cNvSpPr>
            <a:spLocks noGrp="1"/>
          </p:cNvSpPr>
          <p:nvPr>
            <p:ph type="sldNum" sz="quarter" idx="10"/>
          </p:nvPr>
        </p:nvSpPr>
        <p:spPr/>
        <p:txBody>
          <a:bodyPr/>
          <a:lstStyle/>
          <a:p>
            <a:fld id="{414425E1-9B9B-4B99-AE2A-3116CDAB8E8A}" type="slidenum">
              <a:rPr lang="en-US" smtClean="0"/>
              <a:t>12</a:t>
            </a:fld>
            <a:endParaRPr lang="en-US"/>
          </a:p>
        </p:txBody>
      </p:sp>
    </p:spTree>
    <p:extLst>
      <p:ext uri="{BB962C8B-B14F-4D97-AF65-F5344CB8AC3E}">
        <p14:creationId xmlns:p14="http://schemas.microsoft.com/office/powerpoint/2010/main" val="40472711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Stakeholder input – Sarah</a:t>
            </a:r>
          </a:p>
          <a:p>
            <a:r>
              <a:rPr lang="en-US" dirty="0"/>
              <a:t>Leadership Buy-</a:t>
            </a:r>
            <a:r>
              <a:rPr lang="en-US" baseline="0" dirty="0"/>
              <a:t>In – Sarah and/or Tara</a:t>
            </a:r>
          </a:p>
          <a:p>
            <a:r>
              <a:rPr lang="en-US" baseline="0" dirty="0"/>
              <a:t>ADA Analysis – Tara</a:t>
            </a:r>
          </a:p>
          <a:p>
            <a:r>
              <a:rPr lang="en-US" baseline="0" dirty="0"/>
              <a:t>Marketing Outreach Strategies – Tara and Sarah explain 2019 efforts</a:t>
            </a:r>
          </a:p>
          <a:p>
            <a:r>
              <a:rPr lang="en-US" baseline="0" dirty="0"/>
              <a:t>BRF Application Go-Live, and outreach to CIL Centers – Kelly</a:t>
            </a:r>
          </a:p>
          <a:p>
            <a:endParaRPr lang="en-US" baseline="0" dirty="0"/>
          </a:p>
        </p:txBody>
      </p:sp>
      <p:sp>
        <p:nvSpPr>
          <p:cNvPr id="4" name="Slide Number Placeholder 3"/>
          <p:cNvSpPr>
            <a:spLocks noGrp="1"/>
          </p:cNvSpPr>
          <p:nvPr>
            <p:ph type="sldNum" sz="quarter" idx="10"/>
          </p:nvPr>
        </p:nvSpPr>
        <p:spPr/>
        <p:txBody>
          <a:bodyPr/>
          <a:lstStyle/>
          <a:p>
            <a:fld id="{414425E1-9B9B-4B99-AE2A-3116CDAB8E8A}" type="slidenum">
              <a:rPr lang="en-US" smtClean="0"/>
              <a:t>13</a:t>
            </a:fld>
            <a:endParaRPr lang="en-US"/>
          </a:p>
        </p:txBody>
      </p:sp>
    </p:spTree>
    <p:extLst>
      <p:ext uri="{BB962C8B-B14F-4D97-AF65-F5344CB8AC3E}">
        <p14:creationId xmlns:p14="http://schemas.microsoft.com/office/powerpoint/2010/main" val="18009336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BRF Application Deadline – Kelly</a:t>
            </a:r>
          </a:p>
          <a:p>
            <a:r>
              <a:rPr lang="en-US" dirty="0"/>
              <a:t>Provider</a:t>
            </a:r>
            <a:r>
              <a:rPr lang="en-US" baseline="0" dirty="0"/>
              <a:t> Data Analysis – Tara</a:t>
            </a:r>
          </a:p>
          <a:p>
            <a:r>
              <a:rPr lang="en-US" baseline="0" dirty="0"/>
              <a:t>First Round Eligibility Screening – Kelly</a:t>
            </a:r>
          </a:p>
          <a:p>
            <a:r>
              <a:rPr lang="en-US" baseline="0" dirty="0"/>
              <a:t>ASRs – Horacio - CILs are being paid to do this work. Health plans ask non profit organizations to do things that they don’t get paid for. Made appointments with providers, tools we used, talk about concerns quickly. Talk about barriers at the end. </a:t>
            </a:r>
          </a:p>
          <a:p>
            <a:r>
              <a:rPr lang="en-US" baseline="0" dirty="0"/>
              <a:t>BRF Committee Meeting – Kelly/Sarah/Tara (who was on committee, how did you recruit folks)</a:t>
            </a:r>
          </a:p>
          <a:p>
            <a:endParaRPr lang="en-US" baseline="0" dirty="0"/>
          </a:p>
        </p:txBody>
      </p:sp>
      <p:sp>
        <p:nvSpPr>
          <p:cNvPr id="4" name="Slide Number Placeholder 3"/>
          <p:cNvSpPr>
            <a:spLocks noGrp="1"/>
          </p:cNvSpPr>
          <p:nvPr>
            <p:ph type="sldNum" sz="quarter" idx="10"/>
          </p:nvPr>
        </p:nvSpPr>
        <p:spPr/>
        <p:txBody>
          <a:bodyPr/>
          <a:lstStyle/>
          <a:p>
            <a:fld id="{414425E1-9B9B-4B99-AE2A-3116CDAB8E8A}" type="slidenum">
              <a:rPr lang="en-US" smtClean="0"/>
              <a:t>14</a:t>
            </a:fld>
            <a:endParaRPr lang="en-US"/>
          </a:p>
        </p:txBody>
      </p:sp>
    </p:spTree>
    <p:extLst>
      <p:ext uri="{BB962C8B-B14F-4D97-AF65-F5344CB8AC3E}">
        <p14:creationId xmlns:p14="http://schemas.microsoft.com/office/powerpoint/2010/main" val="24706255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Award Decisions Released/Contracts</a:t>
            </a:r>
            <a:r>
              <a:rPr lang="en-US" baseline="0" dirty="0"/>
              <a:t> Signed </a:t>
            </a:r>
            <a:r>
              <a:rPr lang="en-US" dirty="0"/>
              <a:t>- Kelly</a:t>
            </a:r>
          </a:p>
          <a:p>
            <a:r>
              <a:rPr lang="en-US" dirty="0"/>
              <a:t>Scope of Work Underway – Kelly</a:t>
            </a:r>
          </a:p>
          <a:p>
            <a:r>
              <a:rPr lang="en-US" dirty="0"/>
              <a:t>Invoices Submitted</a:t>
            </a:r>
            <a:r>
              <a:rPr lang="en-US" baseline="0" dirty="0"/>
              <a:t> – Kelly</a:t>
            </a:r>
          </a:p>
          <a:p>
            <a:r>
              <a:rPr lang="en-US" baseline="0" dirty="0"/>
              <a:t>Health Plan Verifies Completion – Tara</a:t>
            </a:r>
          </a:p>
          <a:p>
            <a:r>
              <a:rPr lang="en-US" baseline="0" dirty="0"/>
              <a:t>Data Uploaded to Provider Directory/Ongoing improvements – Theresa</a:t>
            </a:r>
            <a:endParaRPr lang="en-US" dirty="0"/>
          </a:p>
          <a:p>
            <a:endParaRPr lang="en-US" dirty="0"/>
          </a:p>
        </p:txBody>
      </p:sp>
      <p:sp>
        <p:nvSpPr>
          <p:cNvPr id="4" name="Slide Number Placeholder 3"/>
          <p:cNvSpPr>
            <a:spLocks noGrp="1"/>
          </p:cNvSpPr>
          <p:nvPr>
            <p:ph type="sldNum" sz="quarter" idx="10"/>
          </p:nvPr>
        </p:nvSpPr>
        <p:spPr/>
        <p:txBody>
          <a:bodyPr/>
          <a:lstStyle/>
          <a:p>
            <a:fld id="{414425E1-9B9B-4B99-AE2A-3116CDAB8E8A}" type="slidenum">
              <a:rPr lang="en-US" smtClean="0"/>
              <a:t>15</a:t>
            </a:fld>
            <a:endParaRPr lang="en-US"/>
          </a:p>
        </p:txBody>
      </p:sp>
    </p:spTree>
    <p:extLst>
      <p:ext uri="{BB962C8B-B14F-4D97-AF65-F5344CB8AC3E}">
        <p14:creationId xmlns:p14="http://schemas.microsoft.com/office/powerpoint/2010/main" val="14450049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defTabSz="966612">
              <a:defRPr/>
            </a:pPr>
            <a:r>
              <a:rPr lang="en-US" dirty="0"/>
              <a:t>Sarah slide</a:t>
            </a:r>
          </a:p>
          <a:p>
            <a:endParaRPr lang="en-US" dirty="0"/>
          </a:p>
        </p:txBody>
      </p:sp>
      <p:sp>
        <p:nvSpPr>
          <p:cNvPr id="4" name="Slide Number Placeholder 3"/>
          <p:cNvSpPr>
            <a:spLocks noGrp="1"/>
          </p:cNvSpPr>
          <p:nvPr>
            <p:ph type="sldNum" sz="quarter" idx="10"/>
          </p:nvPr>
        </p:nvSpPr>
        <p:spPr/>
        <p:txBody>
          <a:bodyPr/>
          <a:lstStyle/>
          <a:p>
            <a:fld id="{414425E1-9B9B-4B99-AE2A-3116CDAB8E8A}" type="slidenum">
              <a:rPr lang="en-US" smtClean="0"/>
              <a:t>16</a:t>
            </a:fld>
            <a:endParaRPr lang="en-US"/>
          </a:p>
        </p:txBody>
      </p:sp>
    </p:spTree>
    <p:extLst>
      <p:ext uri="{BB962C8B-B14F-4D97-AF65-F5344CB8AC3E}">
        <p14:creationId xmlns:p14="http://schemas.microsoft.com/office/powerpoint/2010/main" val="26393134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defTabSz="966612">
              <a:defRPr/>
            </a:pPr>
            <a:r>
              <a:rPr lang="en-US" dirty="0"/>
              <a:t>Sarah slide</a:t>
            </a:r>
          </a:p>
          <a:p>
            <a:endParaRPr lang="en-US" dirty="0"/>
          </a:p>
        </p:txBody>
      </p:sp>
      <p:sp>
        <p:nvSpPr>
          <p:cNvPr id="4" name="Slide Number Placeholder 3"/>
          <p:cNvSpPr>
            <a:spLocks noGrp="1"/>
          </p:cNvSpPr>
          <p:nvPr>
            <p:ph type="sldNum" sz="quarter" idx="10"/>
          </p:nvPr>
        </p:nvSpPr>
        <p:spPr/>
        <p:txBody>
          <a:bodyPr/>
          <a:lstStyle/>
          <a:p>
            <a:fld id="{414425E1-9B9B-4B99-AE2A-3116CDAB8E8A}" type="slidenum">
              <a:rPr lang="en-US" smtClean="0"/>
              <a:t>17</a:t>
            </a:fld>
            <a:endParaRPr lang="en-US"/>
          </a:p>
        </p:txBody>
      </p:sp>
    </p:spTree>
    <p:extLst>
      <p:ext uri="{BB962C8B-B14F-4D97-AF65-F5344CB8AC3E}">
        <p14:creationId xmlns:p14="http://schemas.microsoft.com/office/powerpoint/2010/main" val="2998756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defTabSz="966612">
              <a:defRPr/>
            </a:pPr>
            <a:r>
              <a:rPr lang="en-US" dirty="0"/>
              <a:t>Sarah slide</a:t>
            </a:r>
          </a:p>
          <a:p>
            <a:endParaRPr lang="en-US" dirty="0"/>
          </a:p>
        </p:txBody>
      </p:sp>
      <p:sp>
        <p:nvSpPr>
          <p:cNvPr id="4" name="Slide Number Placeholder 3"/>
          <p:cNvSpPr>
            <a:spLocks noGrp="1"/>
          </p:cNvSpPr>
          <p:nvPr>
            <p:ph type="sldNum" sz="quarter" idx="10"/>
          </p:nvPr>
        </p:nvSpPr>
        <p:spPr/>
        <p:txBody>
          <a:bodyPr/>
          <a:lstStyle/>
          <a:p>
            <a:fld id="{414425E1-9B9B-4B99-AE2A-3116CDAB8E8A}" type="slidenum">
              <a:rPr lang="en-US" smtClean="0"/>
              <a:t>18</a:t>
            </a:fld>
            <a:endParaRPr lang="en-US"/>
          </a:p>
        </p:txBody>
      </p:sp>
    </p:spTree>
    <p:extLst>
      <p:ext uri="{BB962C8B-B14F-4D97-AF65-F5344CB8AC3E}">
        <p14:creationId xmlns:p14="http://schemas.microsoft.com/office/powerpoint/2010/main" val="23807418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defTabSz="966612">
              <a:defRPr/>
            </a:pPr>
            <a:r>
              <a:rPr lang="en-US" dirty="0"/>
              <a:t>Sarah slide</a:t>
            </a:r>
          </a:p>
          <a:p>
            <a:pPr defTabSz="966612">
              <a:defRPr/>
            </a:pPr>
            <a:r>
              <a:rPr lang="en-US" dirty="0"/>
              <a:t>247 total projects</a:t>
            </a:r>
          </a:p>
        </p:txBody>
      </p:sp>
      <p:sp>
        <p:nvSpPr>
          <p:cNvPr id="4" name="Slide Number Placeholder 3"/>
          <p:cNvSpPr>
            <a:spLocks noGrp="1"/>
          </p:cNvSpPr>
          <p:nvPr>
            <p:ph type="sldNum" sz="quarter" idx="10"/>
          </p:nvPr>
        </p:nvSpPr>
        <p:spPr/>
        <p:txBody>
          <a:bodyPr/>
          <a:lstStyle/>
          <a:p>
            <a:fld id="{414425E1-9B9B-4B99-AE2A-3116CDAB8E8A}" type="slidenum">
              <a:rPr lang="en-US" smtClean="0"/>
              <a:t>19</a:t>
            </a:fld>
            <a:endParaRPr lang="en-US"/>
          </a:p>
        </p:txBody>
      </p:sp>
    </p:spTree>
    <p:extLst>
      <p:ext uri="{BB962C8B-B14F-4D97-AF65-F5344CB8AC3E}">
        <p14:creationId xmlns:p14="http://schemas.microsoft.com/office/powerpoint/2010/main" val="13825505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defTabSz="966612">
              <a:defRPr/>
            </a:pPr>
            <a:r>
              <a:rPr lang="en-US" dirty="0"/>
              <a:t>Sarah slide</a:t>
            </a:r>
          </a:p>
          <a:p>
            <a:endParaRPr lang="en-US" dirty="0"/>
          </a:p>
        </p:txBody>
      </p:sp>
      <p:sp>
        <p:nvSpPr>
          <p:cNvPr id="4" name="Slide Number Placeholder 3"/>
          <p:cNvSpPr>
            <a:spLocks noGrp="1"/>
          </p:cNvSpPr>
          <p:nvPr>
            <p:ph type="sldNum" sz="quarter" idx="10"/>
          </p:nvPr>
        </p:nvSpPr>
        <p:spPr/>
        <p:txBody>
          <a:bodyPr/>
          <a:lstStyle/>
          <a:p>
            <a:fld id="{414425E1-9B9B-4B99-AE2A-3116CDAB8E8A}" type="slidenum">
              <a:rPr lang="en-US" smtClean="0"/>
              <a:t>20</a:t>
            </a:fld>
            <a:endParaRPr lang="en-US"/>
          </a:p>
        </p:txBody>
      </p:sp>
    </p:spTree>
    <p:extLst>
      <p:ext uri="{BB962C8B-B14F-4D97-AF65-F5344CB8AC3E}">
        <p14:creationId xmlns:p14="http://schemas.microsoft.com/office/powerpoint/2010/main" val="3878050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defTabSz="966612">
              <a:defRPr/>
            </a:pPr>
            <a:r>
              <a:rPr lang="en-US" dirty="0"/>
              <a:t>Sarah slide</a:t>
            </a:r>
          </a:p>
          <a:p>
            <a:endParaRPr lang="en-US" dirty="0"/>
          </a:p>
        </p:txBody>
      </p:sp>
      <p:sp>
        <p:nvSpPr>
          <p:cNvPr id="4" name="Slide Number Placeholder 3"/>
          <p:cNvSpPr>
            <a:spLocks noGrp="1"/>
          </p:cNvSpPr>
          <p:nvPr>
            <p:ph type="sldNum" sz="quarter" idx="10"/>
          </p:nvPr>
        </p:nvSpPr>
        <p:spPr/>
        <p:txBody>
          <a:bodyPr/>
          <a:lstStyle/>
          <a:p>
            <a:fld id="{414425E1-9B9B-4B99-AE2A-3116CDAB8E8A}" type="slidenum">
              <a:rPr lang="en-US" smtClean="0"/>
              <a:t>3</a:t>
            </a:fld>
            <a:endParaRPr lang="en-US"/>
          </a:p>
        </p:txBody>
      </p:sp>
    </p:spTree>
    <p:extLst>
      <p:ext uri="{BB962C8B-B14F-4D97-AF65-F5344CB8AC3E}">
        <p14:creationId xmlns:p14="http://schemas.microsoft.com/office/powerpoint/2010/main" val="17296239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defTabSz="966612">
              <a:defRPr/>
            </a:pPr>
            <a:r>
              <a:rPr lang="en-US" dirty="0"/>
              <a:t>Sarah slide</a:t>
            </a:r>
          </a:p>
          <a:p>
            <a:endParaRPr lang="en-US" dirty="0"/>
          </a:p>
        </p:txBody>
      </p:sp>
      <p:sp>
        <p:nvSpPr>
          <p:cNvPr id="4" name="Slide Number Placeholder 3"/>
          <p:cNvSpPr>
            <a:spLocks noGrp="1"/>
          </p:cNvSpPr>
          <p:nvPr>
            <p:ph type="sldNum" sz="quarter" idx="10"/>
          </p:nvPr>
        </p:nvSpPr>
        <p:spPr/>
        <p:txBody>
          <a:bodyPr/>
          <a:lstStyle/>
          <a:p>
            <a:fld id="{414425E1-9B9B-4B99-AE2A-3116CDAB8E8A}" type="slidenum">
              <a:rPr lang="en-US" smtClean="0"/>
              <a:t>21</a:t>
            </a:fld>
            <a:endParaRPr lang="en-US"/>
          </a:p>
        </p:txBody>
      </p:sp>
    </p:spTree>
    <p:extLst>
      <p:ext uri="{BB962C8B-B14F-4D97-AF65-F5344CB8AC3E}">
        <p14:creationId xmlns:p14="http://schemas.microsoft.com/office/powerpoint/2010/main" val="44323227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defTabSz="966612">
              <a:defRPr/>
            </a:pPr>
            <a:r>
              <a:rPr lang="en-US" dirty="0"/>
              <a:t>Sarah slide</a:t>
            </a:r>
          </a:p>
          <a:p>
            <a:endParaRPr lang="en-US" dirty="0"/>
          </a:p>
        </p:txBody>
      </p:sp>
      <p:sp>
        <p:nvSpPr>
          <p:cNvPr id="4" name="Slide Number Placeholder 3"/>
          <p:cNvSpPr>
            <a:spLocks noGrp="1"/>
          </p:cNvSpPr>
          <p:nvPr>
            <p:ph type="sldNum" sz="quarter" idx="10"/>
          </p:nvPr>
        </p:nvSpPr>
        <p:spPr/>
        <p:txBody>
          <a:bodyPr/>
          <a:lstStyle/>
          <a:p>
            <a:fld id="{414425E1-9B9B-4B99-AE2A-3116CDAB8E8A}" type="slidenum">
              <a:rPr lang="en-US" smtClean="0"/>
              <a:t>22</a:t>
            </a:fld>
            <a:endParaRPr lang="en-US"/>
          </a:p>
        </p:txBody>
      </p:sp>
    </p:spTree>
    <p:extLst>
      <p:ext uri="{BB962C8B-B14F-4D97-AF65-F5344CB8AC3E}">
        <p14:creationId xmlns:p14="http://schemas.microsoft.com/office/powerpoint/2010/main" val="13956532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sz="1300" dirty="0"/>
              <a:t>the grant was specifically for ADA related improvements of the restroom, parking lot, sound proofing, entrance, and vinyl flooring.  </a:t>
            </a:r>
          </a:p>
          <a:p>
            <a:endParaRPr lang="en-US" sz="1300" dirty="0"/>
          </a:p>
          <a:p>
            <a:pPr defTabSz="966612">
              <a:defRPr/>
            </a:pPr>
            <a:r>
              <a:rPr lang="en-US" dirty="0">
                <a:latin typeface="Calibri" panose="020F0502020204030204" pitchFamily="34" charset="0"/>
                <a:ea typeface="Calibri" panose="020F0502020204030204" pitchFamily="34" charset="0"/>
              </a:rPr>
              <a:t>We at Momentum Counseling and Consultation, LLC are so blessed to be chosen for this grant.  Our bathroom will now be accessible to people with disabilities. The existing bathroom was too small for clients with wheelchairs, mobility aids, and other power-driven mobility devices. Also there were no handrails for safe mobility. Having this ADA bathroom will allow Momentum Counseling to offer mental health and addiction services to those with wheelchairs, mobility aids, and other power-driven mobility devices. </a:t>
            </a:r>
          </a:p>
          <a:p>
            <a:pPr defTabSz="966612">
              <a:defRPr/>
            </a:pPr>
            <a:endParaRPr lang="en-US" sz="1500" dirty="0">
              <a:latin typeface="Times New Roman" panose="02020603050405020304" pitchFamily="18" charset="0"/>
              <a:ea typeface="Calibri" panose="020F0502020204030204" pitchFamily="34" charset="0"/>
            </a:endParaRPr>
          </a:p>
          <a:p>
            <a:r>
              <a:rPr lang="en-US" sz="1300" dirty="0"/>
              <a:t>I assume sound batting (like insulation) was added behind the drywall.  That’s typically how that would be done, so it wouldn’t really be possible to get a picture after the walls have been closed up</a:t>
            </a:r>
            <a:endParaRPr lang="en-US" dirty="0"/>
          </a:p>
        </p:txBody>
      </p:sp>
      <p:sp>
        <p:nvSpPr>
          <p:cNvPr id="4" name="Slide Number Placeholder 3"/>
          <p:cNvSpPr>
            <a:spLocks noGrp="1"/>
          </p:cNvSpPr>
          <p:nvPr>
            <p:ph type="sldNum" sz="quarter" idx="10"/>
          </p:nvPr>
        </p:nvSpPr>
        <p:spPr/>
        <p:txBody>
          <a:bodyPr/>
          <a:lstStyle/>
          <a:p>
            <a:fld id="{414425E1-9B9B-4B99-AE2A-3116CDAB8E8A}" type="slidenum">
              <a:rPr lang="en-US" smtClean="0"/>
              <a:t>23</a:t>
            </a:fld>
            <a:endParaRPr lang="en-US"/>
          </a:p>
        </p:txBody>
      </p:sp>
    </p:spTree>
    <p:extLst>
      <p:ext uri="{BB962C8B-B14F-4D97-AF65-F5344CB8AC3E}">
        <p14:creationId xmlns:p14="http://schemas.microsoft.com/office/powerpoint/2010/main" val="393034660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defTabSz="966612">
              <a:defRPr/>
            </a:pPr>
            <a:r>
              <a:rPr lang="en-US" dirty="0"/>
              <a:t>Sarah slide</a:t>
            </a:r>
          </a:p>
          <a:p>
            <a:endParaRPr lang="en-US" dirty="0"/>
          </a:p>
        </p:txBody>
      </p:sp>
      <p:sp>
        <p:nvSpPr>
          <p:cNvPr id="4" name="Slide Number Placeholder 3"/>
          <p:cNvSpPr>
            <a:spLocks noGrp="1"/>
          </p:cNvSpPr>
          <p:nvPr>
            <p:ph type="sldNum" sz="quarter" idx="10"/>
          </p:nvPr>
        </p:nvSpPr>
        <p:spPr/>
        <p:txBody>
          <a:bodyPr/>
          <a:lstStyle/>
          <a:p>
            <a:fld id="{414425E1-9B9B-4B99-AE2A-3116CDAB8E8A}" type="slidenum">
              <a:rPr lang="en-US" smtClean="0"/>
              <a:t>25</a:t>
            </a:fld>
            <a:endParaRPr lang="en-US"/>
          </a:p>
        </p:txBody>
      </p:sp>
    </p:spTree>
    <p:extLst>
      <p:ext uri="{BB962C8B-B14F-4D97-AF65-F5344CB8AC3E}">
        <p14:creationId xmlns:p14="http://schemas.microsoft.com/office/powerpoint/2010/main" val="56965274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defTabSz="966612">
              <a:defRPr/>
            </a:pPr>
            <a:r>
              <a:rPr lang="en-US" dirty="0"/>
              <a:t>Kelly/Sarah slide</a:t>
            </a:r>
          </a:p>
          <a:p>
            <a:endParaRPr lang="en-US" dirty="0"/>
          </a:p>
        </p:txBody>
      </p:sp>
      <p:sp>
        <p:nvSpPr>
          <p:cNvPr id="4" name="Slide Number Placeholder 3"/>
          <p:cNvSpPr>
            <a:spLocks noGrp="1"/>
          </p:cNvSpPr>
          <p:nvPr>
            <p:ph type="sldNum" sz="quarter" idx="10"/>
          </p:nvPr>
        </p:nvSpPr>
        <p:spPr/>
        <p:txBody>
          <a:bodyPr/>
          <a:lstStyle/>
          <a:p>
            <a:fld id="{414425E1-9B9B-4B99-AE2A-3116CDAB8E8A}" type="slidenum">
              <a:rPr lang="en-US" smtClean="0"/>
              <a:t>26</a:t>
            </a:fld>
            <a:endParaRPr lang="en-US"/>
          </a:p>
        </p:txBody>
      </p:sp>
    </p:spTree>
    <p:extLst>
      <p:ext uri="{BB962C8B-B14F-4D97-AF65-F5344CB8AC3E}">
        <p14:creationId xmlns:p14="http://schemas.microsoft.com/office/powerpoint/2010/main" val="23164820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defTabSz="966612">
              <a:defRPr/>
            </a:pPr>
            <a:r>
              <a:rPr lang="en-US" dirty="0"/>
              <a:t>Sarah slide</a:t>
            </a:r>
          </a:p>
          <a:p>
            <a:endParaRPr lang="en-US" dirty="0"/>
          </a:p>
        </p:txBody>
      </p:sp>
      <p:sp>
        <p:nvSpPr>
          <p:cNvPr id="4" name="Slide Number Placeholder 3"/>
          <p:cNvSpPr>
            <a:spLocks noGrp="1"/>
          </p:cNvSpPr>
          <p:nvPr>
            <p:ph type="sldNum" sz="quarter" idx="10"/>
          </p:nvPr>
        </p:nvSpPr>
        <p:spPr/>
        <p:txBody>
          <a:bodyPr/>
          <a:lstStyle/>
          <a:p>
            <a:fld id="{414425E1-9B9B-4B99-AE2A-3116CDAB8E8A}" type="slidenum">
              <a:rPr lang="en-US" smtClean="0"/>
              <a:t>4</a:t>
            </a:fld>
            <a:endParaRPr lang="en-US"/>
          </a:p>
        </p:txBody>
      </p:sp>
    </p:spTree>
    <p:extLst>
      <p:ext uri="{BB962C8B-B14F-4D97-AF65-F5344CB8AC3E}">
        <p14:creationId xmlns:p14="http://schemas.microsoft.com/office/powerpoint/2010/main" val="39447889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defTabSz="966612">
              <a:defRPr/>
            </a:pPr>
            <a:r>
              <a:rPr lang="en-US" dirty="0"/>
              <a:t>Sarah slide</a:t>
            </a:r>
          </a:p>
          <a:p>
            <a:endParaRPr lang="en-US" dirty="0"/>
          </a:p>
        </p:txBody>
      </p:sp>
      <p:sp>
        <p:nvSpPr>
          <p:cNvPr id="4" name="Slide Number Placeholder 3"/>
          <p:cNvSpPr>
            <a:spLocks noGrp="1"/>
          </p:cNvSpPr>
          <p:nvPr>
            <p:ph type="sldNum" sz="quarter" idx="10"/>
          </p:nvPr>
        </p:nvSpPr>
        <p:spPr/>
        <p:txBody>
          <a:bodyPr/>
          <a:lstStyle/>
          <a:p>
            <a:fld id="{414425E1-9B9B-4B99-AE2A-3116CDAB8E8A}" type="slidenum">
              <a:rPr lang="en-US" smtClean="0"/>
              <a:t>5</a:t>
            </a:fld>
            <a:endParaRPr lang="en-US"/>
          </a:p>
        </p:txBody>
      </p:sp>
    </p:spTree>
    <p:extLst>
      <p:ext uri="{BB962C8B-B14F-4D97-AF65-F5344CB8AC3E}">
        <p14:creationId xmlns:p14="http://schemas.microsoft.com/office/powerpoint/2010/main" val="42161800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defTabSz="966612">
              <a:defRPr/>
            </a:pPr>
            <a:r>
              <a:rPr lang="en-US" dirty="0"/>
              <a:t>Sarah slide</a:t>
            </a:r>
          </a:p>
          <a:p>
            <a:endParaRPr lang="en-US" dirty="0"/>
          </a:p>
        </p:txBody>
      </p:sp>
      <p:sp>
        <p:nvSpPr>
          <p:cNvPr id="4" name="Slide Number Placeholder 3"/>
          <p:cNvSpPr>
            <a:spLocks noGrp="1"/>
          </p:cNvSpPr>
          <p:nvPr>
            <p:ph type="sldNum" sz="quarter" idx="10"/>
          </p:nvPr>
        </p:nvSpPr>
        <p:spPr/>
        <p:txBody>
          <a:bodyPr/>
          <a:lstStyle/>
          <a:p>
            <a:fld id="{414425E1-9B9B-4B99-AE2A-3116CDAB8E8A}" type="slidenum">
              <a:rPr lang="en-US" smtClean="0"/>
              <a:t>6</a:t>
            </a:fld>
            <a:endParaRPr lang="en-US"/>
          </a:p>
        </p:txBody>
      </p:sp>
    </p:spTree>
    <p:extLst>
      <p:ext uri="{BB962C8B-B14F-4D97-AF65-F5344CB8AC3E}">
        <p14:creationId xmlns:p14="http://schemas.microsoft.com/office/powerpoint/2010/main" val="32877613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Kelly slide</a:t>
            </a:r>
          </a:p>
        </p:txBody>
      </p:sp>
      <p:sp>
        <p:nvSpPr>
          <p:cNvPr id="4" name="Slide Number Placeholder 3"/>
          <p:cNvSpPr>
            <a:spLocks noGrp="1"/>
          </p:cNvSpPr>
          <p:nvPr>
            <p:ph type="sldNum" sz="quarter" idx="10"/>
          </p:nvPr>
        </p:nvSpPr>
        <p:spPr/>
        <p:txBody>
          <a:bodyPr/>
          <a:lstStyle/>
          <a:p>
            <a:fld id="{414425E1-9B9B-4B99-AE2A-3116CDAB8E8A}" type="slidenum">
              <a:rPr lang="en-US" smtClean="0"/>
              <a:t>7</a:t>
            </a:fld>
            <a:endParaRPr lang="en-US"/>
          </a:p>
        </p:txBody>
      </p:sp>
    </p:spTree>
    <p:extLst>
      <p:ext uri="{BB962C8B-B14F-4D97-AF65-F5344CB8AC3E}">
        <p14:creationId xmlns:p14="http://schemas.microsoft.com/office/powerpoint/2010/main" val="24716452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defTabSz="966612">
              <a:defRPr/>
            </a:pPr>
            <a:r>
              <a:rPr lang="en-US" dirty="0"/>
              <a:t>Sarah slide</a:t>
            </a:r>
          </a:p>
          <a:p>
            <a:endParaRPr lang="en-US" dirty="0"/>
          </a:p>
        </p:txBody>
      </p:sp>
      <p:sp>
        <p:nvSpPr>
          <p:cNvPr id="4" name="Slide Number Placeholder 3"/>
          <p:cNvSpPr>
            <a:spLocks noGrp="1"/>
          </p:cNvSpPr>
          <p:nvPr>
            <p:ph type="sldNum" sz="quarter" idx="10"/>
          </p:nvPr>
        </p:nvSpPr>
        <p:spPr/>
        <p:txBody>
          <a:bodyPr/>
          <a:lstStyle/>
          <a:p>
            <a:fld id="{414425E1-9B9B-4B99-AE2A-3116CDAB8E8A}" type="slidenum">
              <a:rPr lang="en-US" smtClean="0"/>
              <a:t>8</a:t>
            </a:fld>
            <a:endParaRPr lang="en-US"/>
          </a:p>
        </p:txBody>
      </p:sp>
    </p:spTree>
    <p:extLst>
      <p:ext uri="{BB962C8B-B14F-4D97-AF65-F5344CB8AC3E}">
        <p14:creationId xmlns:p14="http://schemas.microsoft.com/office/powerpoint/2010/main" val="16202818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defTabSz="966612">
              <a:defRPr/>
            </a:pPr>
            <a:r>
              <a:rPr lang="en-US" dirty="0"/>
              <a:t>Sarah slide</a:t>
            </a:r>
          </a:p>
          <a:p>
            <a:endParaRPr lang="en-US" dirty="0"/>
          </a:p>
        </p:txBody>
      </p:sp>
      <p:sp>
        <p:nvSpPr>
          <p:cNvPr id="4" name="Slide Number Placeholder 3"/>
          <p:cNvSpPr>
            <a:spLocks noGrp="1"/>
          </p:cNvSpPr>
          <p:nvPr>
            <p:ph type="sldNum" sz="quarter" idx="10"/>
          </p:nvPr>
        </p:nvSpPr>
        <p:spPr/>
        <p:txBody>
          <a:bodyPr/>
          <a:lstStyle/>
          <a:p>
            <a:fld id="{414425E1-9B9B-4B99-AE2A-3116CDAB8E8A}" type="slidenum">
              <a:rPr lang="en-US" smtClean="0"/>
              <a:t>9</a:t>
            </a:fld>
            <a:endParaRPr lang="en-US"/>
          </a:p>
        </p:txBody>
      </p:sp>
    </p:spTree>
    <p:extLst>
      <p:ext uri="{BB962C8B-B14F-4D97-AF65-F5344CB8AC3E}">
        <p14:creationId xmlns:p14="http://schemas.microsoft.com/office/powerpoint/2010/main" val="29731598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defTabSz="966612">
              <a:defRPr/>
            </a:pPr>
            <a:r>
              <a:rPr lang="en-US" dirty="0"/>
              <a:t>Sarah slide</a:t>
            </a:r>
          </a:p>
          <a:p>
            <a:endParaRPr lang="en-US" dirty="0"/>
          </a:p>
        </p:txBody>
      </p:sp>
      <p:sp>
        <p:nvSpPr>
          <p:cNvPr id="4" name="Slide Number Placeholder 3"/>
          <p:cNvSpPr>
            <a:spLocks noGrp="1"/>
          </p:cNvSpPr>
          <p:nvPr>
            <p:ph type="sldNum" sz="quarter" idx="10"/>
          </p:nvPr>
        </p:nvSpPr>
        <p:spPr/>
        <p:txBody>
          <a:bodyPr/>
          <a:lstStyle/>
          <a:p>
            <a:fld id="{414425E1-9B9B-4B99-AE2A-3116CDAB8E8A}" type="slidenum">
              <a:rPr lang="en-US" smtClean="0"/>
              <a:t>10</a:t>
            </a:fld>
            <a:endParaRPr lang="en-US"/>
          </a:p>
        </p:txBody>
      </p:sp>
    </p:spTree>
    <p:extLst>
      <p:ext uri="{BB962C8B-B14F-4D97-AF65-F5344CB8AC3E}">
        <p14:creationId xmlns:p14="http://schemas.microsoft.com/office/powerpoint/2010/main" val="280691096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2" name="Shape 2"/>
          <p:cNvSpPr/>
          <p:nvPr userDrawn="1"/>
        </p:nvSpPr>
        <p:spPr>
          <a:xfrm>
            <a:off x="0" y="-99565"/>
            <a:ext cx="12192000" cy="6858000"/>
          </a:xfrm>
          <a:prstGeom prst="rect">
            <a:avLst/>
          </a:prstGeom>
          <a:solidFill>
            <a:schemeClr val="bg1"/>
          </a:solidFill>
          <a:ln w="12700">
            <a:miter lim="400000"/>
          </a:ln>
        </p:spPr>
        <p:txBody>
          <a:bodyPr lIns="0" tIns="0" rIns="0" bIns="0" anchor="ctr"/>
          <a:lstStyle/>
          <a:p>
            <a:pPr lvl="0" algn="ctr">
              <a:defRPr>
                <a:solidFill>
                  <a:srgbClr val="FFFFFF"/>
                </a:solidFill>
              </a:defRPr>
            </a:pPr>
            <a:endParaRPr sz="1800"/>
          </a:p>
        </p:txBody>
      </p:sp>
      <p:sp>
        <p:nvSpPr>
          <p:cNvPr id="7" name="Shape 2"/>
          <p:cNvSpPr/>
          <p:nvPr userDrawn="1"/>
        </p:nvSpPr>
        <p:spPr>
          <a:xfrm>
            <a:off x="203200" y="64265"/>
            <a:ext cx="11785600" cy="6553200"/>
          </a:xfrm>
          <a:prstGeom prst="rect">
            <a:avLst/>
          </a:prstGeom>
          <a:gradFill flip="none" rotWithShape="1">
            <a:gsLst>
              <a:gs pos="0">
                <a:srgbClr val="004182"/>
              </a:gs>
              <a:gs pos="100000">
                <a:srgbClr val="009BE6"/>
              </a:gs>
            </a:gsLst>
            <a:lin ang="0" scaled="1"/>
            <a:tileRect/>
          </a:gradFill>
          <a:ln w="12700">
            <a:miter lim="400000"/>
          </a:ln>
        </p:spPr>
        <p:txBody>
          <a:bodyPr lIns="0" tIns="0" rIns="0" bIns="0" anchor="ctr"/>
          <a:lstStyle/>
          <a:p>
            <a:pPr lvl="0" algn="ctr">
              <a:defRPr>
                <a:solidFill>
                  <a:srgbClr val="FFFFFF"/>
                </a:solidFill>
              </a:defRPr>
            </a:pPr>
            <a:endParaRPr sz="1800"/>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048247" y="543691"/>
            <a:ext cx="2095507" cy="381001"/>
          </a:xfrm>
          <a:prstGeom prst="rect">
            <a:avLst/>
          </a:prstGeom>
        </p:spPr>
      </p:pic>
      <p:cxnSp>
        <p:nvCxnSpPr>
          <p:cNvPr id="10" name="Straight Connector 9"/>
          <p:cNvCxnSpPr/>
          <p:nvPr userDrawn="1"/>
        </p:nvCxnSpPr>
        <p:spPr>
          <a:xfrm>
            <a:off x="1930400" y="2209800"/>
            <a:ext cx="8331200" cy="0"/>
          </a:xfrm>
          <a:prstGeom prst="line">
            <a:avLst/>
          </a:prstGeom>
          <a:ln w="22225" cap="rnd">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a:off x="1930400" y="5550665"/>
            <a:ext cx="8331200" cy="0"/>
          </a:xfrm>
          <a:prstGeom prst="line">
            <a:avLst/>
          </a:prstGeom>
          <a:ln w="22225" cap="rnd">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ctrTitle"/>
          </p:nvPr>
        </p:nvSpPr>
        <p:spPr>
          <a:xfrm>
            <a:off x="914400" y="3615056"/>
            <a:ext cx="10363200" cy="1470025"/>
          </a:xfrm>
        </p:spPr>
        <p:txBody>
          <a:bodyPr>
            <a:normAutofit/>
          </a:bodyPr>
          <a:lstStyle>
            <a:lvl1pPr algn="ctr">
              <a:defRPr sz="4400">
                <a:solidFill>
                  <a:schemeClr val="bg1"/>
                </a:solidFill>
              </a:defRPr>
            </a:lvl1pPr>
          </a:lstStyle>
          <a:p>
            <a:r>
              <a:rPr lang="en-US" dirty="0"/>
              <a:t>Click to edit Master title style</a:t>
            </a:r>
          </a:p>
        </p:txBody>
      </p:sp>
      <p:sp>
        <p:nvSpPr>
          <p:cNvPr id="3" name="Subtitle 2"/>
          <p:cNvSpPr>
            <a:spLocks noGrp="1"/>
          </p:cNvSpPr>
          <p:nvPr>
            <p:ph type="subTitle" idx="1" hasCustomPrompt="1"/>
          </p:nvPr>
        </p:nvSpPr>
        <p:spPr>
          <a:xfrm>
            <a:off x="1828800" y="2633346"/>
            <a:ext cx="8534400" cy="567055"/>
          </a:xfrm>
        </p:spPr>
        <p:txBody>
          <a:bodyPr>
            <a:normAutofit/>
          </a:bodyPr>
          <a:lstStyle>
            <a:lvl1pPr marL="0" indent="0" algn="ctr">
              <a:buNone/>
              <a:defRPr sz="2000" i="0">
                <a:solidFill>
                  <a:schemeClr val="bg1"/>
                </a:solidFill>
                <a:latin typeface="+mn-lt"/>
                <a:cs typeface="Times New Roman" panose="02020603050405020304" pitchFamily="18"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7393019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981201"/>
            <a:ext cx="10363200" cy="1470025"/>
          </a:xfrm>
        </p:spPr>
        <p:txBody>
          <a:bodyPr>
            <a:normAutofit/>
          </a:bodyPr>
          <a:lstStyle>
            <a:lvl1pPr algn="l">
              <a:defRPr sz="4400"/>
            </a:lvl1pPr>
          </a:lstStyle>
          <a:p>
            <a:r>
              <a:rPr lang="en-US" dirty="0"/>
              <a:t>Click to edit Master title style</a:t>
            </a:r>
          </a:p>
        </p:txBody>
      </p:sp>
      <p:sp>
        <p:nvSpPr>
          <p:cNvPr id="3" name="Subtitle 2"/>
          <p:cNvSpPr>
            <a:spLocks noGrp="1"/>
          </p:cNvSpPr>
          <p:nvPr>
            <p:ph type="subTitle" idx="1"/>
          </p:nvPr>
        </p:nvSpPr>
        <p:spPr>
          <a:xfrm>
            <a:off x="914400" y="3048000"/>
            <a:ext cx="8534400" cy="1752600"/>
          </a:xfrm>
        </p:spPr>
        <p:txBody>
          <a:bodyPr/>
          <a:lstStyle>
            <a:lvl1pPr marL="0" indent="0" algn="l">
              <a:buNone/>
              <a:defRPr i="1">
                <a:solidFill>
                  <a:schemeClr val="bg1">
                    <a:lumMod val="50000"/>
                  </a:schemeClr>
                </a:solidFill>
                <a:latin typeface="Times New Roman" panose="02020603050405020304" pitchFamily="18" charset="0"/>
                <a:cs typeface="Times New Roman" panose="02020603050405020304" pitchFamily="18"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6" name="Slide Number Placeholder 5"/>
          <p:cNvSpPr>
            <a:spLocks noGrp="1"/>
          </p:cNvSpPr>
          <p:nvPr>
            <p:ph type="sldNum" sz="quarter" idx="12"/>
          </p:nvPr>
        </p:nvSpPr>
        <p:spPr/>
        <p:txBody>
          <a:bodyPr/>
          <a:lstStyle>
            <a:lvl1pPr>
              <a:defRPr sz="900">
                <a:solidFill>
                  <a:schemeClr val="bg1">
                    <a:lumMod val="50000"/>
                  </a:schemeClr>
                </a:solidFill>
              </a:defRPr>
            </a:lvl1pPr>
          </a:lstStyle>
          <a:p>
            <a:fld id="{FF240F16-35E0-49D3-851D-B169E9643B23}" type="slidenum">
              <a:rPr lang="en-US" smtClean="0"/>
              <a:pPr/>
              <a:t>‹#›</a:t>
            </a:fld>
            <a:endParaRPr lang="en-US"/>
          </a:p>
        </p:txBody>
      </p:sp>
      <p:sp>
        <p:nvSpPr>
          <p:cNvPr id="8" name="Date Placeholder 3"/>
          <p:cNvSpPr>
            <a:spLocks noGrp="1"/>
          </p:cNvSpPr>
          <p:nvPr>
            <p:ph type="dt" sz="half" idx="2"/>
          </p:nvPr>
        </p:nvSpPr>
        <p:spPr>
          <a:xfrm>
            <a:off x="596900" y="6650666"/>
            <a:ext cx="4336649" cy="182242"/>
          </a:xfrm>
          <a:prstGeom prst="rect">
            <a:avLst/>
          </a:prstGeom>
        </p:spPr>
        <p:txBody>
          <a:bodyPr lIns="0" tIns="0" rIns="0" bIns="0"/>
          <a:lstStyle>
            <a:lvl1pPr>
              <a:defRPr kumimoji="0" lang="en-US" sz="900" b="0" i="1" u="none" strike="noStrike" kern="1200" cap="none" spc="0" normalizeH="0" baseline="0" noProof="0" smtClean="0">
                <a:ln>
                  <a:noFill/>
                </a:ln>
                <a:solidFill>
                  <a:schemeClr val="bg1">
                    <a:lumMod val="50000"/>
                  </a:schemeClr>
                </a:solidFill>
                <a:effectLst/>
                <a:uLnTx/>
                <a:uFillTx/>
                <a:latin typeface="Times"/>
                <a:ea typeface="ＭＳ Ｐゴシック"/>
                <a:cs typeface="Times"/>
              </a:defRPr>
            </a:lvl1pPr>
          </a:lstStyle>
          <a:p>
            <a:pPr fontAlgn="base">
              <a:spcBef>
                <a:spcPct val="0"/>
              </a:spcBef>
              <a:spcAft>
                <a:spcPct val="0"/>
              </a:spcAft>
              <a:defRPr/>
            </a:pPr>
            <a:r>
              <a:rPr lang="en-US" dirty="0"/>
              <a:t>Confidential and Proprietary Information</a:t>
            </a: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313176"/>
            <a:ext cx="12192000" cy="2935224"/>
          </a:xfrm>
          <a:prstGeom prst="rect">
            <a:avLst/>
          </a:prstGeom>
        </p:spPr>
      </p:pic>
    </p:spTree>
    <p:extLst>
      <p:ext uri="{BB962C8B-B14F-4D97-AF65-F5344CB8AC3E}">
        <p14:creationId xmlns:p14="http://schemas.microsoft.com/office/powerpoint/2010/main" val="8431667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609600" y="1472572"/>
            <a:ext cx="10972800" cy="4678363"/>
          </a:xfrm>
        </p:spPr>
        <p:txBody>
          <a:bodyPr/>
          <a:lstStyle>
            <a:lvl2pPr>
              <a:defRPr sz="2000"/>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lvl1pPr>
              <a:defRPr>
                <a:solidFill>
                  <a:schemeClr val="bg1">
                    <a:lumMod val="50000"/>
                  </a:schemeClr>
                </a:solidFill>
              </a:defRPr>
            </a:lvl1pPr>
          </a:lstStyle>
          <a:p>
            <a:fld id="{FF240F16-35E0-49D3-851D-B169E9643B23}" type="slidenum">
              <a:rPr lang="en-US" smtClean="0"/>
              <a:pPr/>
              <a:t>‹#›</a:t>
            </a:fld>
            <a:endParaRPr lang="en-US"/>
          </a:p>
        </p:txBody>
      </p:sp>
      <p:sp>
        <p:nvSpPr>
          <p:cNvPr id="7" name="Date Placeholder 3"/>
          <p:cNvSpPr>
            <a:spLocks noGrp="1"/>
          </p:cNvSpPr>
          <p:nvPr>
            <p:ph type="dt" sz="half" idx="2"/>
          </p:nvPr>
        </p:nvSpPr>
        <p:spPr>
          <a:xfrm>
            <a:off x="596900" y="6650666"/>
            <a:ext cx="4336649" cy="182242"/>
          </a:xfrm>
          <a:prstGeom prst="rect">
            <a:avLst/>
          </a:prstGeom>
        </p:spPr>
        <p:txBody>
          <a:bodyPr lIns="0" tIns="0" rIns="0" bIns="0"/>
          <a:lstStyle>
            <a:lvl1pPr>
              <a:defRPr kumimoji="0" lang="en-US" sz="900" b="0" i="1" u="none" strike="noStrike" kern="1200" cap="none" spc="0" normalizeH="0" baseline="0" noProof="0" smtClean="0">
                <a:ln>
                  <a:noFill/>
                </a:ln>
                <a:solidFill>
                  <a:schemeClr val="bg1">
                    <a:lumMod val="50000"/>
                  </a:schemeClr>
                </a:solidFill>
                <a:effectLst/>
                <a:uLnTx/>
                <a:uFillTx/>
                <a:latin typeface="Times"/>
                <a:ea typeface="ＭＳ Ｐゴシック"/>
                <a:cs typeface="Times"/>
              </a:defRPr>
            </a:lvl1pPr>
          </a:lstStyle>
          <a:p>
            <a:pPr fontAlgn="base">
              <a:spcBef>
                <a:spcPct val="0"/>
              </a:spcBef>
              <a:spcAft>
                <a:spcPct val="0"/>
              </a:spcAft>
              <a:defRPr/>
            </a:pPr>
            <a:r>
              <a:rPr lang="en-US"/>
              <a:t>Confidential and Proprietary Information</a:t>
            </a:r>
            <a:endParaRPr lang="en-US" dirty="0"/>
          </a:p>
        </p:txBody>
      </p:sp>
    </p:spTree>
    <p:extLst>
      <p:ext uri="{BB962C8B-B14F-4D97-AF65-F5344CB8AC3E}">
        <p14:creationId xmlns:p14="http://schemas.microsoft.com/office/powerpoint/2010/main" val="32976450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609600" y="1472572"/>
            <a:ext cx="5384800" cy="4678363"/>
          </a:xfrm>
        </p:spPr>
        <p:txBody>
          <a:bodyPr/>
          <a:lstStyle>
            <a:lvl1pPr>
              <a:defRPr sz="24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472572"/>
            <a:ext cx="5384800" cy="4678363"/>
          </a:xfrm>
        </p:spPr>
        <p:txBody>
          <a:bodyPr/>
          <a:lstStyle>
            <a:lvl1pPr>
              <a:defRPr sz="24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p:cNvSpPr>
            <a:spLocks noGrp="1"/>
          </p:cNvSpPr>
          <p:nvPr>
            <p:ph type="sldNum" sz="quarter" idx="12"/>
          </p:nvPr>
        </p:nvSpPr>
        <p:spPr/>
        <p:txBody>
          <a:bodyPr/>
          <a:lstStyle>
            <a:lvl1pPr>
              <a:defRPr>
                <a:solidFill>
                  <a:schemeClr val="bg1">
                    <a:lumMod val="50000"/>
                  </a:schemeClr>
                </a:solidFill>
              </a:defRPr>
            </a:lvl1pPr>
          </a:lstStyle>
          <a:p>
            <a:fld id="{FF240F16-35E0-49D3-851D-B169E9643B23}" type="slidenum">
              <a:rPr lang="en-US" smtClean="0"/>
              <a:pPr/>
              <a:t>‹#›</a:t>
            </a:fld>
            <a:endParaRPr lang="en-US"/>
          </a:p>
        </p:txBody>
      </p:sp>
      <p:sp>
        <p:nvSpPr>
          <p:cNvPr id="8" name="Date Placeholder 3"/>
          <p:cNvSpPr>
            <a:spLocks noGrp="1"/>
          </p:cNvSpPr>
          <p:nvPr>
            <p:ph type="dt" sz="half" idx="13"/>
          </p:nvPr>
        </p:nvSpPr>
        <p:spPr>
          <a:xfrm>
            <a:off x="596900" y="6650666"/>
            <a:ext cx="4336649" cy="182242"/>
          </a:xfrm>
          <a:prstGeom prst="rect">
            <a:avLst/>
          </a:prstGeom>
        </p:spPr>
        <p:txBody>
          <a:bodyPr lIns="0" tIns="0" rIns="0" bIns="0"/>
          <a:lstStyle>
            <a:lvl1pPr>
              <a:defRPr kumimoji="0" lang="en-US" sz="900" b="0" i="1" u="none" strike="noStrike" kern="1200" cap="none" spc="0" normalizeH="0" baseline="0" noProof="0" smtClean="0">
                <a:ln>
                  <a:noFill/>
                </a:ln>
                <a:solidFill>
                  <a:schemeClr val="bg1">
                    <a:lumMod val="50000"/>
                  </a:schemeClr>
                </a:solidFill>
                <a:effectLst/>
                <a:uLnTx/>
                <a:uFillTx/>
                <a:latin typeface="Times"/>
                <a:ea typeface="ＭＳ Ｐゴシック"/>
                <a:cs typeface="Times"/>
              </a:defRPr>
            </a:lvl1pPr>
          </a:lstStyle>
          <a:p>
            <a:pPr fontAlgn="base">
              <a:spcBef>
                <a:spcPct val="0"/>
              </a:spcBef>
              <a:spcAft>
                <a:spcPct val="0"/>
              </a:spcAft>
              <a:defRPr/>
            </a:pPr>
            <a:r>
              <a:rPr lang="en-US"/>
              <a:t>Confidential and Proprietary Information</a:t>
            </a:r>
            <a:endParaRPr lang="en-US" dirty="0"/>
          </a:p>
        </p:txBody>
      </p:sp>
    </p:spTree>
    <p:extLst>
      <p:ext uri="{BB962C8B-B14F-4D97-AF65-F5344CB8AC3E}">
        <p14:creationId xmlns:p14="http://schemas.microsoft.com/office/powerpoint/2010/main" val="30507500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10" name="Rounded Rectangle 9"/>
          <p:cNvSpPr/>
          <p:nvPr userDrawn="1"/>
        </p:nvSpPr>
        <p:spPr>
          <a:xfrm>
            <a:off x="6191480" y="1409375"/>
            <a:ext cx="5384800" cy="5059362"/>
          </a:xfrm>
          <a:prstGeom prst="roundRect">
            <a:avLst>
              <a:gd name="adj" fmla="val 2078"/>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Rounded Rectangle 8"/>
          <p:cNvSpPr/>
          <p:nvPr userDrawn="1"/>
        </p:nvSpPr>
        <p:spPr>
          <a:xfrm>
            <a:off x="609600" y="1409375"/>
            <a:ext cx="5384800" cy="5059362"/>
          </a:xfrm>
          <a:prstGeom prst="roundRect">
            <a:avLst>
              <a:gd name="adj" fmla="val 2078"/>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609600" y="1472572"/>
            <a:ext cx="5384800" cy="4678363"/>
          </a:xfrm>
        </p:spPr>
        <p:txBody>
          <a:bodyPr/>
          <a:lstStyle>
            <a:lvl1pPr>
              <a:defRPr sz="24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472572"/>
            <a:ext cx="5384800" cy="4678363"/>
          </a:xfrm>
        </p:spPr>
        <p:txBody>
          <a:bodyPr/>
          <a:lstStyle>
            <a:lvl1pPr>
              <a:defRPr sz="24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p:cNvSpPr>
            <a:spLocks noGrp="1"/>
          </p:cNvSpPr>
          <p:nvPr>
            <p:ph type="sldNum" sz="quarter" idx="12"/>
          </p:nvPr>
        </p:nvSpPr>
        <p:spPr/>
        <p:txBody>
          <a:bodyPr/>
          <a:lstStyle>
            <a:lvl1pPr>
              <a:defRPr>
                <a:solidFill>
                  <a:schemeClr val="bg1">
                    <a:lumMod val="50000"/>
                  </a:schemeClr>
                </a:solidFill>
              </a:defRPr>
            </a:lvl1pPr>
          </a:lstStyle>
          <a:p>
            <a:fld id="{FF240F16-35E0-49D3-851D-B169E9643B23}" type="slidenum">
              <a:rPr lang="en-US" smtClean="0"/>
              <a:pPr/>
              <a:t>‹#›</a:t>
            </a:fld>
            <a:endParaRPr lang="en-US"/>
          </a:p>
        </p:txBody>
      </p:sp>
      <p:sp>
        <p:nvSpPr>
          <p:cNvPr id="8" name="Date Placeholder 3"/>
          <p:cNvSpPr>
            <a:spLocks noGrp="1"/>
          </p:cNvSpPr>
          <p:nvPr>
            <p:ph type="dt" sz="half" idx="13"/>
          </p:nvPr>
        </p:nvSpPr>
        <p:spPr>
          <a:xfrm>
            <a:off x="596900" y="6650666"/>
            <a:ext cx="4336649" cy="182242"/>
          </a:xfrm>
          <a:prstGeom prst="rect">
            <a:avLst/>
          </a:prstGeom>
        </p:spPr>
        <p:txBody>
          <a:bodyPr lIns="0" tIns="0" rIns="0" bIns="0"/>
          <a:lstStyle>
            <a:lvl1pPr>
              <a:defRPr kumimoji="0" lang="en-US" sz="900" b="0" i="1" u="none" strike="noStrike" kern="1200" cap="none" spc="0" normalizeH="0" baseline="0" noProof="0" smtClean="0">
                <a:ln>
                  <a:noFill/>
                </a:ln>
                <a:solidFill>
                  <a:schemeClr val="bg1">
                    <a:lumMod val="50000"/>
                  </a:schemeClr>
                </a:solidFill>
                <a:effectLst/>
                <a:uLnTx/>
                <a:uFillTx/>
                <a:latin typeface="Times"/>
                <a:ea typeface="ＭＳ Ｐゴシック"/>
                <a:cs typeface="Times"/>
              </a:defRPr>
            </a:lvl1pPr>
          </a:lstStyle>
          <a:p>
            <a:pPr fontAlgn="base">
              <a:spcBef>
                <a:spcPct val="0"/>
              </a:spcBef>
              <a:spcAft>
                <a:spcPct val="0"/>
              </a:spcAft>
              <a:defRPr/>
            </a:pPr>
            <a:r>
              <a:rPr lang="en-US"/>
              <a:t>Confidential and Proprietary Information</a:t>
            </a:r>
            <a:endParaRPr lang="en-US" dirty="0"/>
          </a:p>
        </p:txBody>
      </p:sp>
    </p:spTree>
    <p:extLst>
      <p:ext uri="{BB962C8B-B14F-4D97-AF65-F5344CB8AC3E}">
        <p14:creationId xmlns:p14="http://schemas.microsoft.com/office/powerpoint/2010/main" val="4831168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a:t>Click to edit Master title style</a:t>
            </a:r>
          </a:p>
        </p:txBody>
      </p:sp>
      <p:sp>
        <p:nvSpPr>
          <p:cNvPr id="3" name="Text Placeholder 2"/>
          <p:cNvSpPr>
            <a:spLocks noGrp="1"/>
          </p:cNvSpPr>
          <p:nvPr>
            <p:ph type="body" idx="1"/>
          </p:nvPr>
        </p:nvSpPr>
        <p:spPr>
          <a:xfrm>
            <a:off x="609600" y="1655134"/>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09600" y="2294896"/>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93368" y="1655134"/>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93368" y="2294896"/>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8"/>
          <p:cNvSpPr>
            <a:spLocks noGrp="1"/>
          </p:cNvSpPr>
          <p:nvPr>
            <p:ph type="sldNum" sz="quarter" idx="12"/>
          </p:nvPr>
        </p:nvSpPr>
        <p:spPr/>
        <p:txBody>
          <a:bodyPr/>
          <a:lstStyle>
            <a:lvl1pPr>
              <a:defRPr>
                <a:solidFill>
                  <a:schemeClr val="bg1">
                    <a:lumMod val="50000"/>
                  </a:schemeClr>
                </a:solidFill>
              </a:defRPr>
            </a:lvl1pPr>
          </a:lstStyle>
          <a:p>
            <a:fld id="{FF240F16-35E0-49D3-851D-B169E9643B23}" type="slidenum">
              <a:rPr lang="en-US" smtClean="0"/>
              <a:pPr/>
              <a:t>‹#›</a:t>
            </a:fld>
            <a:endParaRPr lang="en-US"/>
          </a:p>
        </p:txBody>
      </p:sp>
      <p:sp>
        <p:nvSpPr>
          <p:cNvPr id="10" name="Date Placeholder 3"/>
          <p:cNvSpPr>
            <a:spLocks noGrp="1"/>
          </p:cNvSpPr>
          <p:nvPr>
            <p:ph type="dt" sz="half" idx="13"/>
          </p:nvPr>
        </p:nvSpPr>
        <p:spPr>
          <a:xfrm>
            <a:off x="596900" y="6650666"/>
            <a:ext cx="4336649" cy="182242"/>
          </a:xfrm>
          <a:prstGeom prst="rect">
            <a:avLst/>
          </a:prstGeom>
        </p:spPr>
        <p:txBody>
          <a:bodyPr lIns="0" tIns="0" rIns="0" bIns="0"/>
          <a:lstStyle>
            <a:lvl1pPr>
              <a:defRPr kumimoji="0" lang="en-US" sz="900" b="0" i="1" u="none" strike="noStrike" kern="1200" cap="none" spc="0" normalizeH="0" baseline="0" noProof="0" smtClean="0">
                <a:ln>
                  <a:noFill/>
                </a:ln>
                <a:solidFill>
                  <a:schemeClr val="bg1">
                    <a:lumMod val="50000"/>
                  </a:schemeClr>
                </a:solidFill>
                <a:effectLst/>
                <a:uLnTx/>
                <a:uFillTx/>
                <a:latin typeface="Times"/>
                <a:ea typeface="ＭＳ Ｐゴシック"/>
                <a:cs typeface="Times"/>
              </a:defRPr>
            </a:lvl1pPr>
          </a:lstStyle>
          <a:p>
            <a:pPr fontAlgn="base">
              <a:spcBef>
                <a:spcPct val="0"/>
              </a:spcBef>
              <a:spcAft>
                <a:spcPct val="0"/>
              </a:spcAft>
              <a:defRPr/>
            </a:pPr>
            <a:r>
              <a:rPr lang="en-US"/>
              <a:t>Confidential and Proprietary Information</a:t>
            </a:r>
            <a:endParaRPr lang="en-US" dirty="0"/>
          </a:p>
        </p:txBody>
      </p:sp>
    </p:spTree>
    <p:extLst>
      <p:ext uri="{BB962C8B-B14F-4D97-AF65-F5344CB8AC3E}">
        <p14:creationId xmlns:p14="http://schemas.microsoft.com/office/powerpoint/2010/main" val="22395625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p:txBody>
          <a:bodyPr/>
          <a:lstStyle>
            <a:lvl1pPr>
              <a:defRPr>
                <a:solidFill>
                  <a:schemeClr val="bg1">
                    <a:lumMod val="50000"/>
                  </a:schemeClr>
                </a:solidFill>
              </a:defRPr>
            </a:lvl1pPr>
          </a:lstStyle>
          <a:p>
            <a:fld id="{FF240F16-35E0-49D3-851D-B169E9643B23}" type="slidenum">
              <a:rPr lang="en-US" smtClean="0"/>
              <a:pPr/>
              <a:t>‹#›</a:t>
            </a:fld>
            <a:endParaRPr lang="en-US"/>
          </a:p>
        </p:txBody>
      </p:sp>
      <p:sp>
        <p:nvSpPr>
          <p:cNvPr id="6" name="Date Placeholder 3"/>
          <p:cNvSpPr>
            <a:spLocks noGrp="1"/>
          </p:cNvSpPr>
          <p:nvPr>
            <p:ph type="dt" sz="half" idx="2"/>
          </p:nvPr>
        </p:nvSpPr>
        <p:spPr>
          <a:xfrm>
            <a:off x="596900" y="6650666"/>
            <a:ext cx="4336649" cy="182242"/>
          </a:xfrm>
          <a:prstGeom prst="rect">
            <a:avLst/>
          </a:prstGeom>
        </p:spPr>
        <p:txBody>
          <a:bodyPr lIns="0" tIns="0" rIns="0" bIns="0"/>
          <a:lstStyle>
            <a:lvl1pPr>
              <a:defRPr kumimoji="0" lang="en-US" sz="900" b="0" i="1" u="none" strike="noStrike" kern="1200" cap="none" spc="0" normalizeH="0" baseline="0" noProof="0" smtClean="0">
                <a:ln>
                  <a:noFill/>
                </a:ln>
                <a:solidFill>
                  <a:schemeClr val="bg1">
                    <a:lumMod val="50000"/>
                  </a:schemeClr>
                </a:solidFill>
                <a:effectLst/>
                <a:uLnTx/>
                <a:uFillTx/>
                <a:latin typeface="Times"/>
                <a:ea typeface="ＭＳ Ｐゴシック"/>
                <a:cs typeface="Times"/>
              </a:defRPr>
            </a:lvl1pPr>
          </a:lstStyle>
          <a:p>
            <a:pPr fontAlgn="base">
              <a:spcBef>
                <a:spcPct val="0"/>
              </a:spcBef>
              <a:spcAft>
                <a:spcPct val="0"/>
              </a:spcAft>
              <a:defRPr/>
            </a:pPr>
            <a:r>
              <a:rPr lang="en-US"/>
              <a:t>Confidential and Proprietary Information</a:t>
            </a:r>
            <a:endParaRPr lang="en-US" dirty="0"/>
          </a:p>
        </p:txBody>
      </p:sp>
    </p:spTree>
    <p:extLst>
      <p:ext uri="{BB962C8B-B14F-4D97-AF65-F5344CB8AC3E}">
        <p14:creationId xmlns:p14="http://schemas.microsoft.com/office/powerpoint/2010/main" val="14392184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p:txBody>
          <a:bodyPr/>
          <a:lstStyle>
            <a:lvl1pPr>
              <a:defRPr>
                <a:solidFill>
                  <a:schemeClr val="bg1">
                    <a:lumMod val="50000"/>
                  </a:schemeClr>
                </a:solidFill>
              </a:defRPr>
            </a:lvl1pPr>
          </a:lstStyle>
          <a:p>
            <a:fld id="{FF240F16-35E0-49D3-851D-B169E9643B23}" type="slidenum">
              <a:rPr lang="en-US" smtClean="0"/>
              <a:pPr/>
              <a:t>‹#›</a:t>
            </a:fld>
            <a:endParaRPr lang="en-US"/>
          </a:p>
        </p:txBody>
      </p:sp>
      <p:sp>
        <p:nvSpPr>
          <p:cNvPr id="6" name="Date Placeholder 3"/>
          <p:cNvSpPr>
            <a:spLocks noGrp="1"/>
          </p:cNvSpPr>
          <p:nvPr>
            <p:ph type="dt" sz="half" idx="2"/>
          </p:nvPr>
        </p:nvSpPr>
        <p:spPr>
          <a:xfrm>
            <a:off x="596900" y="6650666"/>
            <a:ext cx="4336649" cy="182242"/>
          </a:xfrm>
          <a:prstGeom prst="rect">
            <a:avLst/>
          </a:prstGeom>
        </p:spPr>
        <p:txBody>
          <a:bodyPr lIns="0" tIns="0" rIns="0" bIns="0"/>
          <a:lstStyle>
            <a:lvl1pPr>
              <a:defRPr kumimoji="0" lang="en-US" sz="900" b="0" i="1" u="none" strike="noStrike" kern="1200" cap="none" spc="0" normalizeH="0" baseline="0" noProof="0" smtClean="0">
                <a:ln>
                  <a:noFill/>
                </a:ln>
                <a:solidFill>
                  <a:schemeClr val="bg1">
                    <a:lumMod val="50000"/>
                  </a:schemeClr>
                </a:solidFill>
                <a:effectLst/>
                <a:uLnTx/>
                <a:uFillTx/>
                <a:latin typeface="Times"/>
                <a:ea typeface="ＭＳ Ｐゴシック"/>
                <a:cs typeface="Times"/>
              </a:defRPr>
            </a:lvl1pPr>
          </a:lstStyle>
          <a:p>
            <a:pPr fontAlgn="base">
              <a:spcBef>
                <a:spcPct val="0"/>
              </a:spcBef>
              <a:spcAft>
                <a:spcPct val="0"/>
              </a:spcAft>
              <a:defRPr/>
            </a:pPr>
            <a:r>
              <a:rPr lang="en-US"/>
              <a:t>Confidential and Proprietary Information</a:t>
            </a:r>
            <a:endParaRPr lang="en-US" dirty="0"/>
          </a:p>
        </p:txBody>
      </p:sp>
      <p:sp>
        <p:nvSpPr>
          <p:cNvPr id="3" name="Rounded Rectangle 2"/>
          <p:cNvSpPr/>
          <p:nvPr userDrawn="1"/>
        </p:nvSpPr>
        <p:spPr>
          <a:xfrm>
            <a:off x="609600" y="1417638"/>
            <a:ext cx="10972800" cy="5059362"/>
          </a:xfrm>
          <a:prstGeom prst="roundRect">
            <a:avLst>
              <a:gd name="adj" fmla="val 1207"/>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5470555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lvl1pPr>
              <a:defRPr>
                <a:solidFill>
                  <a:schemeClr val="bg1">
                    <a:lumMod val="50000"/>
                  </a:schemeClr>
                </a:solidFill>
              </a:defRPr>
            </a:lvl1pPr>
          </a:lstStyle>
          <a:p>
            <a:fld id="{FF240F16-35E0-49D3-851D-B169E9643B23}" type="slidenum">
              <a:rPr lang="en-US" smtClean="0"/>
              <a:pPr/>
              <a:t>‹#›</a:t>
            </a:fld>
            <a:endParaRPr lang="en-US"/>
          </a:p>
        </p:txBody>
      </p:sp>
      <p:sp>
        <p:nvSpPr>
          <p:cNvPr id="5" name="Date Placeholder 3"/>
          <p:cNvSpPr>
            <a:spLocks noGrp="1"/>
          </p:cNvSpPr>
          <p:nvPr>
            <p:ph type="dt" sz="half" idx="2"/>
          </p:nvPr>
        </p:nvSpPr>
        <p:spPr>
          <a:xfrm>
            <a:off x="596900" y="6650666"/>
            <a:ext cx="4336649" cy="182242"/>
          </a:xfrm>
          <a:prstGeom prst="rect">
            <a:avLst/>
          </a:prstGeom>
        </p:spPr>
        <p:txBody>
          <a:bodyPr lIns="0" tIns="0" rIns="0" bIns="0"/>
          <a:lstStyle>
            <a:lvl1pPr>
              <a:defRPr kumimoji="0" lang="en-US" sz="900" b="0" i="1" u="none" strike="noStrike" kern="1200" cap="none" spc="0" normalizeH="0" baseline="0" noProof="0" smtClean="0">
                <a:ln>
                  <a:noFill/>
                </a:ln>
                <a:solidFill>
                  <a:schemeClr val="bg1">
                    <a:lumMod val="50000"/>
                  </a:schemeClr>
                </a:solidFill>
                <a:effectLst/>
                <a:uLnTx/>
                <a:uFillTx/>
                <a:latin typeface="Times"/>
                <a:ea typeface="ＭＳ Ｐゴシック"/>
                <a:cs typeface="Times"/>
              </a:defRPr>
            </a:lvl1pPr>
          </a:lstStyle>
          <a:p>
            <a:pPr fontAlgn="base">
              <a:spcBef>
                <a:spcPct val="0"/>
              </a:spcBef>
              <a:spcAft>
                <a:spcPct val="0"/>
              </a:spcAft>
              <a:defRPr/>
            </a:pPr>
            <a:r>
              <a:rPr lang="en-US"/>
              <a:t>Confidential and Proprietary Information</a:t>
            </a:r>
            <a:endParaRPr lang="en-US" dirty="0"/>
          </a:p>
        </p:txBody>
      </p:sp>
    </p:spTree>
    <p:extLst>
      <p:ext uri="{BB962C8B-B14F-4D97-AF65-F5344CB8AC3E}">
        <p14:creationId xmlns:p14="http://schemas.microsoft.com/office/powerpoint/2010/main" val="6499159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e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479699"/>
            <a:ext cx="10972800" cy="46783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8737600" y="6575627"/>
            <a:ext cx="2844800" cy="225399"/>
          </a:xfrm>
          <a:prstGeom prst="rect">
            <a:avLst/>
          </a:prstGeom>
        </p:spPr>
        <p:txBody>
          <a:bodyPr vert="horz" lIns="91440" tIns="45720" rIns="91440" bIns="45720" rtlCol="0" anchor="t"/>
          <a:lstStyle>
            <a:lvl1pPr algn="r">
              <a:defRPr sz="900">
                <a:solidFill>
                  <a:schemeClr val="bg1">
                    <a:lumMod val="50000"/>
                  </a:schemeClr>
                </a:solidFill>
              </a:defRPr>
            </a:lvl1pPr>
          </a:lstStyle>
          <a:p>
            <a:fld id="{FF240F16-35E0-49D3-851D-B169E9643B23}" type="slidenum">
              <a:rPr lang="en-US" smtClean="0"/>
              <a:pPr/>
              <a:t>‹#›</a:t>
            </a:fld>
            <a:endParaRPr lang="en-US" dirty="0"/>
          </a:p>
        </p:txBody>
      </p:sp>
      <p:sp>
        <p:nvSpPr>
          <p:cNvPr id="8" name="Rectangle 7"/>
          <p:cNvSpPr/>
          <p:nvPr userDrawn="1"/>
        </p:nvSpPr>
        <p:spPr>
          <a:xfrm>
            <a:off x="0" y="-6866"/>
            <a:ext cx="12192000" cy="228600"/>
          </a:xfrm>
          <a:prstGeom prst="rect">
            <a:avLst/>
          </a:prstGeom>
          <a:gradFill>
            <a:gsLst>
              <a:gs pos="9000">
                <a:srgbClr val="004182"/>
              </a:gs>
              <a:gs pos="100000">
                <a:srgbClr val="009BE6"/>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9" name="Picture 8" descr="CENTENE_RGB.jpg"/>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9729213" y="407653"/>
            <a:ext cx="2133600" cy="387565"/>
          </a:xfrm>
          <a:prstGeom prst="rect">
            <a:avLst/>
          </a:prstGeom>
        </p:spPr>
      </p:pic>
      <p:sp>
        <p:nvSpPr>
          <p:cNvPr id="10" name="Date Placeholder 3"/>
          <p:cNvSpPr>
            <a:spLocks noGrp="1"/>
          </p:cNvSpPr>
          <p:nvPr>
            <p:ph type="dt" sz="half" idx="2"/>
          </p:nvPr>
        </p:nvSpPr>
        <p:spPr>
          <a:xfrm>
            <a:off x="596900" y="6650666"/>
            <a:ext cx="4336649" cy="182242"/>
          </a:xfrm>
          <a:prstGeom prst="rect">
            <a:avLst/>
          </a:prstGeom>
        </p:spPr>
        <p:txBody>
          <a:bodyPr lIns="0" tIns="0" rIns="0" bIns="0"/>
          <a:lstStyle>
            <a:lvl1pPr>
              <a:defRPr kumimoji="0" lang="en-US" sz="900" b="0" i="1" u="none" strike="noStrike" kern="1200" cap="none" spc="0" normalizeH="0" baseline="0" noProof="0" smtClean="0">
                <a:ln>
                  <a:noFill/>
                </a:ln>
                <a:solidFill>
                  <a:schemeClr val="bg1">
                    <a:lumMod val="50000"/>
                  </a:schemeClr>
                </a:solidFill>
                <a:effectLst/>
                <a:uLnTx/>
                <a:uFillTx/>
                <a:latin typeface="Times"/>
                <a:ea typeface="ＭＳ Ｐゴシック"/>
                <a:cs typeface="Times"/>
              </a:defRPr>
            </a:lvl1pPr>
          </a:lstStyle>
          <a:p>
            <a:pPr fontAlgn="base">
              <a:spcBef>
                <a:spcPct val="0"/>
              </a:spcBef>
              <a:spcAft>
                <a:spcPct val="0"/>
              </a:spcAft>
              <a:defRPr/>
            </a:pPr>
            <a:r>
              <a:rPr lang="en-US"/>
              <a:t>Confidential and Proprietary Information</a:t>
            </a:r>
            <a:endParaRPr lang="en-US" dirty="0"/>
          </a:p>
        </p:txBody>
      </p:sp>
      <p:cxnSp>
        <p:nvCxnSpPr>
          <p:cNvPr id="11" name="Straight Connector 10"/>
          <p:cNvCxnSpPr/>
          <p:nvPr userDrawn="1"/>
        </p:nvCxnSpPr>
        <p:spPr>
          <a:xfrm>
            <a:off x="596899" y="6553200"/>
            <a:ext cx="10981268" cy="0"/>
          </a:xfrm>
          <a:prstGeom prst="line">
            <a:avLst/>
          </a:prstGeom>
          <a:ln w="6350" cmpd="sng">
            <a:solidFill>
              <a:srgbClr val="8C8986"/>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92378241"/>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0" r:id="rId3"/>
    <p:sldLayoutId id="2147483652" r:id="rId4"/>
    <p:sldLayoutId id="2147483658" r:id="rId5"/>
    <p:sldLayoutId id="2147483653" r:id="rId6"/>
    <p:sldLayoutId id="2147483654" r:id="rId7"/>
    <p:sldLayoutId id="2147483657" r:id="rId8"/>
    <p:sldLayoutId id="2147483655" r:id="rId9"/>
  </p:sldLayoutIdLst>
  <p:txStyles>
    <p:titleStyle>
      <a:lvl1pPr algn="l" defTabSz="914400" rtl="0" eaLnBrk="1" latinLnBrk="0" hangingPunct="1">
        <a:spcBef>
          <a:spcPct val="0"/>
        </a:spcBef>
        <a:buNone/>
        <a:defRPr sz="2800" kern="1200">
          <a:solidFill>
            <a:schemeClr val="accent2"/>
          </a:solidFill>
          <a:latin typeface="+mj-lt"/>
          <a:ea typeface="+mj-ea"/>
          <a:cs typeface="+mj-cs"/>
        </a:defRPr>
      </a:lvl1pPr>
    </p:titleStyle>
    <p:bodyStyle>
      <a:lvl1pPr marL="0" indent="0" algn="l" defTabSz="914400" rtl="0" eaLnBrk="1" latinLnBrk="0" hangingPunct="1">
        <a:spcBef>
          <a:spcPct val="20000"/>
        </a:spcBef>
        <a:buFontTx/>
        <a:buNone/>
        <a:defRPr sz="24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000" kern="1200">
          <a:solidFill>
            <a:schemeClr val="accent2"/>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bg1">
              <a:lumMod val="50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bg1">
              <a:lumMod val="50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bg1">
              <a:lumMod val="50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hyperlink" Target="https://www.cms.gov/About-CMS/Agency-Information/OMH/Downloads/Issue-Brief-Physical-AccessibilityBrief.pdf" TargetMode="External"/><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5.jpeg"/><Relationship Id="rId7" Type="http://schemas.openxmlformats.org/officeDocument/2006/relationships/hyperlink" Target="https://www.illinicare.com/" TargetMode="External"/><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image" Target="../media/image8.png"/><Relationship Id="rId5" Type="http://schemas.openxmlformats.org/officeDocument/2006/relationships/image" Target="../media/image7.jpeg"/><Relationship Id="rId4" Type="http://schemas.openxmlformats.org/officeDocument/2006/relationships/image" Target="../media/image6.jpeg"/></Relationships>
</file>

<file path=ppt/slides/_rels/slide21.xml.rels><?xml version="1.0" encoding="UTF-8" standalone="yes"?>
<Relationships xmlns="http://schemas.openxmlformats.org/package/2006/relationships"><Relationship Id="rId8" Type="http://schemas.openxmlformats.org/officeDocument/2006/relationships/image" Target="cid:94c9f1dd-b6dd-4104-91a6-6da18973a51c@jchdonline.org" TargetMode="External"/><Relationship Id="rId3" Type="http://schemas.openxmlformats.org/officeDocument/2006/relationships/image" Target="../media/image10.jpeg"/><Relationship Id="rId7" Type="http://schemas.openxmlformats.org/officeDocument/2006/relationships/image" Target="../media/image12.jpeg"/><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image" Target="cid:645c6e7c-46fd-4394-9e26-c7b3edfdc431@jchdonline.org" TargetMode="External"/><Relationship Id="rId11" Type="http://schemas.openxmlformats.org/officeDocument/2006/relationships/image" Target="../media/image9.png"/><Relationship Id="rId5" Type="http://schemas.openxmlformats.org/officeDocument/2006/relationships/image" Target="../media/image11.jpeg"/><Relationship Id="rId10" Type="http://schemas.openxmlformats.org/officeDocument/2006/relationships/hyperlink" Target="https://www.illinicare.com/" TargetMode="External"/><Relationship Id="rId4" Type="http://schemas.openxmlformats.org/officeDocument/2006/relationships/image" Target="cid:30966819-602f-4e84-ab5d-f6f65084777f@jchdonline.org" TargetMode="External"/><Relationship Id="rId9" Type="http://schemas.openxmlformats.org/officeDocument/2006/relationships/image" Target="../media/image13.jpg"/></Relationships>
</file>

<file path=ppt/slides/_rels/slide22.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slideLayout" Target="../slideLayouts/slideLayout3.xml"/><Relationship Id="rId7" Type="http://schemas.openxmlformats.org/officeDocument/2006/relationships/hyperlink" Target="https://www.superiorhealthplan.com/" TargetMode="Externa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5.png"/><Relationship Id="rId5" Type="http://schemas.openxmlformats.org/officeDocument/2006/relationships/image" Target="../media/image14.jpeg"/><Relationship Id="rId4" Type="http://schemas.openxmlformats.org/officeDocument/2006/relationships/notesSlide" Target="../notesSlides/notesSlide21.xml"/></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2.xml"/><Relationship Id="rId1" Type="http://schemas.openxmlformats.org/officeDocument/2006/relationships/slideLayout" Target="../slideLayouts/slideLayout6.xml"/><Relationship Id="rId6" Type="http://schemas.openxmlformats.org/officeDocument/2006/relationships/image" Target="../media/image19.png"/><Relationship Id="rId5" Type="http://schemas.openxmlformats.org/officeDocument/2006/relationships/hyperlink" Target="https://www.buckeyehealthplan.com/" TargetMode="External"/><Relationship Id="rId4" Type="http://schemas.openxmlformats.org/officeDocument/2006/relationships/image" Target="../media/image18.jpeg"/></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s://www.buckeyehealthplan.com/" TargetMode="External"/><Relationship Id="rId1" Type="http://schemas.openxmlformats.org/officeDocument/2006/relationships/slideLayout" Target="../slideLayouts/slideLayout3.xml"/><Relationship Id="rId4" Type="http://schemas.openxmlformats.org/officeDocument/2006/relationships/image" Target="../media/image20.jpeg"/></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3.xml"/><Relationship Id="rId1" Type="http://schemas.openxmlformats.org/officeDocument/2006/relationships/slideLayout" Target="../slideLayouts/slideLayout3.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hyperlink" Target="mailto:kaitlin.m.campbell@centene.com" TargetMode="Externa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a:t>Centene Corporation and the National Council on Independent Living Address Gaps in Disability Access – An Award Winning Idea</a:t>
            </a:r>
          </a:p>
        </p:txBody>
      </p:sp>
      <p:sp>
        <p:nvSpPr>
          <p:cNvPr id="4" name="Rectangle 3"/>
          <p:cNvSpPr/>
          <p:nvPr/>
        </p:nvSpPr>
        <p:spPr>
          <a:xfrm>
            <a:off x="3276600" y="5715000"/>
            <a:ext cx="6096000" cy="830997"/>
          </a:xfrm>
          <a:prstGeom prst="rect">
            <a:avLst/>
          </a:prstGeom>
        </p:spPr>
        <p:txBody>
          <a:bodyPr>
            <a:spAutoFit/>
          </a:bodyPr>
          <a:lstStyle/>
          <a:p>
            <a:pPr algn="ctr"/>
            <a:r>
              <a:rPr lang="en-US" sz="2400" dirty="0"/>
              <a:t>An Overview of the Centene and NCIL Provider Accessibility Initiative (PAI)</a:t>
            </a:r>
          </a:p>
        </p:txBody>
      </p:sp>
    </p:spTree>
    <p:extLst>
      <p:ext uri="{BB962C8B-B14F-4D97-AF65-F5344CB8AC3E}">
        <p14:creationId xmlns:p14="http://schemas.microsoft.com/office/powerpoint/2010/main" val="13836555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are We Focusing on Provider Disability Access?</a:t>
            </a:r>
          </a:p>
        </p:txBody>
      </p:sp>
      <p:sp>
        <p:nvSpPr>
          <p:cNvPr id="3" name="Content Placeholder 2"/>
          <p:cNvSpPr>
            <a:spLocks noGrp="1"/>
          </p:cNvSpPr>
          <p:nvPr>
            <p:ph idx="1"/>
          </p:nvPr>
        </p:nvSpPr>
        <p:spPr/>
        <p:txBody>
          <a:bodyPr>
            <a:normAutofit fontScale="85000" lnSpcReduction="20000"/>
          </a:bodyPr>
          <a:lstStyle/>
          <a:p>
            <a:pPr marL="342900" indent="-342900">
              <a:buFont typeface="Wingdings" panose="05000000000000000000" pitchFamily="2" charset="2"/>
              <a:buChar char="Ø"/>
            </a:pPr>
            <a:r>
              <a:rPr lang="en-US" sz="2800" dirty="0"/>
              <a:t>It’s the </a:t>
            </a:r>
            <a:r>
              <a:rPr lang="en-US" sz="2800" b="1" dirty="0"/>
              <a:t>right thing to do</a:t>
            </a:r>
            <a:br>
              <a:rPr lang="en-US" sz="2800" b="1" dirty="0"/>
            </a:br>
            <a:endParaRPr lang="en-US" sz="2800" b="1" dirty="0"/>
          </a:p>
          <a:p>
            <a:pPr marL="342900" indent="-342900">
              <a:buFont typeface="Wingdings" panose="05000000000000000000" pitchFamily="2" charset="2"/>
              <a:buChar char="Ø"/>
            </a:pPr>
            <a:r>
              <a:rPr lang="en-US" sz="2800" dirty="0"/>
              <a:t>Medicaid and Medicare members with disabilities </a:t>
            </a:r>
            <a:r>
              <a:rPr lang="en-US" sz="2800" b="1" dirty="0"/>
              <a:t>receive less preventative care </a:t>
            </a:r>
            <a:r>
              <a:rPr lang="en-US" sz="2800" dirty="0"/>
              <a:t>than those with no disability</a:t>
            </a:r>
          </a:p>
          <a:p>
            <a:pPr marL="1200150" lvl="1" indent="-457200">
              <a:buFont typeface="Wingdings" panose="05000000000000000000" pitchFamily="2" charset="2"/>
              <a:buChar char="Ø"/>
            </a:pPr>
            <a:r>
              <a:rPr lang="en-US" sz="2800" dirty="0">
                <a:hlinkClick r:id="rId3"/>
              </a:rPr>
              <a:t>https://www.cms.gov/About-CMS/Agency-Information/OMH/Downloads/Issue-Brief-Physical-AccessibilityBrief.pdf</a:t>
            </a:r>
            <a:endParaRPr lang="en-US" sz="2800" dirty="0"/>
          </a:p>
          <a:p>
            <a:pPr marL="342900" indent="-342900">
              <a:buFont typeface="Wingdings" panose="05000000000000000000" pitchFamily="2" charset="2"/>
              <a:buChar char="Ø"/>
            </a:pPr>
            <a:r>
              <a:rPr lang="en-US" sz="2800" dirty="0"/>
              <a:t>It’s a </a:t>
            </a:r>
            <a:r>
              <a:rPr lang="en-US" sz="2800" b="1" dirty="0"/>
              <a:t>federal requirement</a:t>
            </a:r>
            <a:br>
              <a:rPr lang="en-US" sz="2800" b="1" dirty="0"/>
            </a:br>
            <a:endParaRPr lang="en-US" sz="2800" dirty="0"/>
          </a:p>
          <a:p>
            <a:pPr marL="342900" indent="-342900">
              <a:buFont typeface="Wingdings" panose="05000000000000000000" pitchFamily="2" charset="2"/>
              <a:buChar char="Ø"/>
            </a:pPr>
            <a:r>
              <a:rPr lang="en-US" sz="2800" b="1" dirty="0"/>
              <a:t>People with disabilities say we should</a:t>
            </a:r>
          </a:p>
          <a:p>
            <a:pPr marL="1085850" lvl="1" indent="-342900">
              <a:buFont typeface="Wingdings" panose="05000000000000000000" pitchFamily="2" charset="2"/>
              <a:buChar char="Ø"/>
            </a:pPr>
            <a:r>
              <a:rPr lang="en-US" sz="2800" dirty="0">
                <a:solidFill>
                  <a:schemeClr val="tx1"/>
                </a:solidFill>
              </a:rPr>
              <a:t>Centene National Disability Advisory Council</a:t>
            </a:r>
          </a:p>
          <a:p>
            <a:pPr marL="1085850" lvl="1" indent="-342900">
              <a:buFont typeface="Wingdings" panose="05000000000000000000" pitchFamily="2" charset="2"/>
              <a:buChar char="Ø"/>
            </a:pPr>
            <a:r>
              <a:rPr lang="en-US" sz="2800" dirty="0">
                <a:solidFill>
                  <a:schemeClr val="tx1"/>
                </a:solidFill>
              </a:rPr>
              <a:t>Local Health Plan Member Advisory Councils (CA, FL, KS, MI, OH, PA, and TX) </a:t>
            </a:r>
            <a:endParaRPr lang="en-US" sz="2800" dirty="0"/>
          </a:p>
          <a:p>
            <a:endParaRPr lang="en-US" dirty="0"/>
          </a:p>
        </p:txBody>
      </p:sp>
    </p:spTree>
    <p:extLst>
      <p:ext uri="{BB962C8B-B14F-4D97-AF65-F5344CB8AC3E}">
        <p14:creationId xmlns:p14="http://schemas.microsoft.com/office/powerpoint/2010/main" val="9757075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are We Accomplishing Our Goal?</a:t>
            </a:r>
          </a:p>
        </p:txBody>
      </p:sp>
      <p:sp>
        <p:nvSpPr>
          <p:cNvPr id="3" name="Content Placeholder 2"/>
          <p:cNvSpPr>
            <a:spLocks noGrp="1"/>
          </p:cNvSpPr>
          <p:nvPr>
            <p:ph idx="1"/>
          </p:nvPr>
        </p:nvSpPr>
        <p:spPr/>
        <p:txBody>
          <a:bodyPr>
            <a:normAutofit fontScale="92500" lnSpcReduction="20000"/>
          </a:bodyPr>
          <a:lstStyle/>
          <a:p>
            <a:pPr marL="514350" indent="-514350">
              <a:spcBef>
                <a:spcPts val="0"/>
              </a:spcBef>
              <a:buFont typeface="+mj-lt"/>
              <a:buAutoNum type="arabicPeriod"/>
            </a:pPr>
            <a:r>
              <a:rPr lang="en-US" sz="2800" b="1" dirty="0"/>
              <a:t>Making sure the information about the accessibility of a doctor’s office in our directory is correct so members can pick a doctor that meets their needs </a:t>
            </a:r>
            <a:r>
              <a:rPr lang="en-US" sz="2800" dirty="0"/>
              <a:t>by: </a:t>
            </a:r>
          </a:p>
          <a:p>
            <a:pPr marL="1257300" lvl="1" indent="-514350">
              <a:spcBef>
                <a:spcPts val="0"/>
              </a:spcBef>
              <a:buFont typeface="+mj-lt"/>
              <a:buAutoNum type="alphaLcPeriod"/>
            </a:pPr>
            <a:r>
              <a:rPr lang="en-US" sz="2900" b="1" dirty="0">
                <a:solidFill>
                  <a:schemeClr val="tx1"/>
                </a:solidFill>
              </a:rPr>
              <a:t>Integrating standard, corporate disability access requirements </a:t>
            </a:r>
            <a:r>
              <a:rPr lang="en-US" sz="2900" dirty="0">
                <a:solidFill>
                  <a:schemeClr val="tx1"/>
                </a:solidFill>
              </a:rPr>
              <a:t>in provider credentialing and contracting</a:t>
            </a:r>
            <a:r>
              <a:rPr lang="en-US" sz="2800" dirty="0">
                <a:solidFill>
                  <a:schemeClr val="tx1"/>
                </a:solidFill>
              </a:rPr>
              <a:t>; and</a:t>
            </a:r>
          </a:p>
          <a:p>
            <a:pPr marL="1257300" lvl="1" indent="-514350">
              <a:spcBef>
                <a:spcPts val="0"/>
              </a:spcBef>
              <a:buFont typeface="+mj-lt"/>
              <a:buAutoNum type="alphaLcPeriod"/>
            </a:pPr>
            <a:r>
              <a:rPr lang="en-US" sz="2800" b="1" dirty="0">
                <a:solidFill>
                  <a:schemeClr val="tx1"/>
                </a:solidFill>
              </a:rPr>
              <a:t>Conducting</a:t>
            </a:r>
            <a:r>
              <a:rPr lang="en-US" sz="2800" dirty="0">
                <a:solidFill>
                  <a:schemeClr val="tx1"/>
                </a:solidFill>
              </a:rPr>
              <a:t> </a:t>
            </a:r>
            <a:r>
              <a:rPr lang="en-US" sz="2800" b="1" dirty="0">
                <a:solidFill>
                  <a:schemeClr val="tx1"/>
                </a:solidFill>
              </a:rPr>
              <a:t>Accessibility Site Reviews </a:t>
            </a:r>
            <a:r>
              <a:rPr lang="en-US" sz="2800" dirty="0">
                <a:solidFill>
                  <a:schemeClr val="tx1"/>
                </a:solidFill>
              </a:rPr>
              <a:t>(ASRs) to verify self-reported information</a:t>
            </a:r>
          </a:p>
          <a:p>
            <a:pPr marL="514350" indent="-514350">
              <a:spcBef>
                <a:spcPts val="0"/>
              </a:spcBef>
              <a:buFont typeface="+mj-lt"/>
              <a:buAutoNum type="arabicPeriod" startAt="2"/>
            </a:pPr>
            <a:r>
              <a:rPr lang="en-US" sz="2800" b="1" dirty="0"/>
              <a:t>Allowing doctors to apply for a grant from the Centene National Barrier Removal Fund </a:t>
            </a:r>
            <a:r>
              <a:rPr lang="en-US" sz="2800" dirty="0"/>
              <a:t>(BRF) that includes:</a:t>
            </a:r>
            <a:br>
              <a:rPr lang="en-US" sz="2800" dirty="0"/>
            </a:br>
            <a:endParaRPr lang="en-US" sz="800" dirty="0"/>
          </a:p>
          <a:p>
            <a:pPr marL="1257300" lvl="1" indent="-514350">
              <a:spcBef>
                <a:spcPts val="0"/>
              </a:spcBef>
              <a:buFont typeface="+mj-lt"/>
              <a:buAutoNum type="alphaLcPeriod"/>
            </a:pPr>
            <a:r>
              <a:rPr lang="en-US" sz="2800" b="1" dirty="0">
                <a:solidFill>
                  <a:schemeClr val="tx1"/>
                </a:solidFill>
              </a:rPr>
              <a:t>Funding</a:t>
            </a:r>
            <a:r>
              <a:rPr lang="en-US" sz="2800" dirty="0">
                <a:solidFill>
                  <a:schemeClr val="tx1"/>
                </a:solidFill>
              </a:rPr>
              <a:t> to remove disability access barriers; and </a:t>
            </a:r>
            <a:br>
              <a:rPr lang="en-US" sz="2800" dirty="0">
                <a:solidFill>
                  <a:schemeClr val="tx1"/>
                </a:solidFill>
              </a:rPr>
            </a:br>
            <a:endParaRPr lang="en-US" sz="800" dirty="0">
              <a:solidFill>
                <a:schemeClr val="tx1"/>
              </a:solidFill>
            </a:endParaRPr>
          </a:p>
          <a:p>
            <a:pPr marL="1257300" lvl="1" indent="-514350">
              <a:spcBef>
                <a:spcPts val="0"/>
              </a:spcBef>
              <a:buFont typeface="+mj-lt"/>
              <a:buAutoNum type="alphaLcPeriod"/>
            </a:pPr>
            <a:r>
              <a:rPr lang="en-US" sz="2800" b="1" dirty="0">
                <a:solidFill>
                  <a:schemeClr val="tx1"/>
                </a:solidFill>
              </a:rPr>
              <a:t>Technical assistance </a:t>
            </a:r>
            <a:r>
              <a:rPr lang="en-US" sz="2800" dirty="0">
                <a:solidFill>
                  <a:schemeClr val="tx1"/>
                </a:solidFill>
              </a:rPr>
              <a:t>from the </a:t>
            </a:r>
            <a:r>
              <a:rPr lang="en-US" sz="2800" b="1" dirty="0">
                <a:solidFill>
                  <a:schemeClr val="tx1"/>
                </a:solidFill>
              </a:rPr>
              <a:t>National Council on Independent Living (NCIL), local CILs, and local health plans</a:t>
            </a:r>
            <a:r>
              <a:rPr lang="en-US" sz="2800" dirty="0">
                <a:solidFill>
                  <a:schemeClr val="tx1"/>
                </a:solidFill>
              </a:rPr>
              <a:t>. </a:t>
            </a:r>
            <a:endParaRPr lang="en-US" sz="2800" dirty="0"/>
          </a:p>
        </p:txBody>
      </p:sp>
    </p:spTree>
    <p:extLst>
      <p:ext uri="{BB962C8B-B14F-4D97-AF65-F5344CB8AC3E}">
        <p14:creationId xmlns:p14="http://schemas.microsoft.com/office/powerpoint/2010/main" val="41421923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National Barrier Removal Fund</a:t>
            </a:r>
          </a:p>
        </p:txBody>
      </p:sp>
      <p:sp>
        <p:nvSpPr>
          <p:cNvPr id="3" name="Content Placeholder 2"/>
          <p:cNvSpPr>
            <a:spLocks noGrp="1"/>
          </p:cNvSpPr>
          <p:nvPr>
            <p:ph idx="1"/>
          </p:nvPr>
        </p:nvSpPr>
        <p:spPr/>
        <p:txBody>
          <a:bodyPr>
            <a:normAutofit/>
          </a:bodyPr>
          <a:lstStyle/>
          <a:p>
            <a:pPr marL="6858" indent="-457200">
              <a:buFont typeface="Wingdings" panose="05000000000000000000" pitchFamily="2" charset="2"/>
              <a:buChar char="Ø"/>
            </a:pPr>
            <a:r>
              <a:rPr lang="en-US" sz="3600" dirty="0">
                <a:cs typeface="Arial" panose="020B0604020202020204" pitchFamily="34" charset="0"/>
              </a:rPr>
              <a:t>Partnership with NCIL</a:t>
            </a:r>
            <a:br>
              <a:rPr lang="en-US" sz="3600" dirty="0">
                <a:cs typeface="Arial" panose="020B0604020202020204" pitchFamily="34" charset="0"/>
              </a:rPr>
            </a:br>
            <a:endParaRPr lang="en-US" sz="800" dirty="0">
              <a:cs typeface="Arial" panose="020B0604020202020204" pitchFamily="34" charset="0"/>
            </a:endParaRPr>
          </a:p>
          <a:p>
            <a:pPr marL="6858" indent="-457200">
              <a:buFont typeface="Wingdings" panose="05000000000000000000" pitchFamily="2" charset="2"/>
              <a:buChar char="Ø"/>
            </a:pPr>
            <a:r>
              <a:rPr lang="en-US" sz="3600" dirty="0">
                <a:cs typeface="Arial" panose="020B0604020202020204" pitchFamily="34" charset="0"/>
              </a:rPr>
              <a:t>Funding available in pilot states and in 3 main areas: </a:t>
            </a:r>
          </a:p>
          <a:p>
            <a:pPr marL="749808" lvl="1" indent="-457200">
              <a:buFont typeface="Arial" panose="020B0604020202020204" pitchFamily="34" charset="0"/>
              <a:buChar char="•"/>
            </a:pPr>
            <a:r>
              <a:rPr lang="en-US" sz="3200" dirty="0">
                <a:solidFill>
                  <a:srgbClr val="404040"/>
                </a:solidFill>
                <a:cs typeface="Arial" panose="020B0604020202020204" pitchFamily="34" charset="0"/>
              </a:rPr>
              <a:t>Illinois, Texas, and Ohio (2018)</a:t>
            </a:r>
          </a:p>
          <a:p>
            <a:pPr marL="749808" lvl="1" indent="-457200">
              <a:buFont typeface="Arial" panose="020B0604020202020204" pitchFamily="34" charset="0"/>
              <a:buChar char="•"/>
            </a:pPr>
            <a:r>
              <a:rPr lang="en-US" sz="3200" dirty="0">
                <a:solidFill>
                  <a:srgbClr val="404040"/>
                </a:solidFill>
                <a:cs typeface="Arial" panose="020B0604020202020204" pitchFamily="34" charset="0"/>
              </a:rPr>
              <a:t>Kansas, Florida, and New Mexico (2019)</a:t>
            </a:r>
          </a:p>
          <a:p>
            <a:pPr marL="749808" lvl="1" indent="-457200">
              <a:buFont typeface="Arial" panose="020B0604020202020204" pitchFamily="34" charset="0"/>
              <a:buChar char="•"/>
            </a:pPr>
            <a:r>
              <a:rPr lang="en-US" sz="3200" dirty="0">
                <a:solidFill>
                  <a:srgbClr val="404040"/>
                </a:solidFill>
                <a:latin typeface="Arial" panose="020B0604020202020204" pitchFamily="34" charset="0"/>
                <a:cs typeface="Arial" panose="020B0604020202020204" pitchFamily="34" charset="0"/>
              </a:rPr>
              <a:t>Building modifications, diagnostic equipment, and/or programmatic access</a:t>
            </a:r>
            <a:endParaRPr lang="en-US" sz="3200" dirty="0">
              <a:cs typeface="Arial" panose="020B0604020202020204" pitchFamily="34" charset="0"/>
            </a:endParaRPr>
          </a:p>
        </p:txBody>
      </p:sp>
    </p:spTree>
    <p:extLst>
      <p:ext uri="{BB962C8B-B14F-4D97-AF65-F5344CB8AC3E}">
        <p14:creationId xmlns:p14="http://schemas.microsoft.com/office/powerpoint/2010/main" val="20225768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Barrier Removal Fund Process</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4103080638"/>
              </p:ext>
            </p:extLst>
          </p:nvPr>
        </p:nvGraphicFramePr>
        <p:xfrm>
          <a:off x="152400" y="1417638"/>
          <a:ext cx="11430000" cy="470855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521299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Barrier Removal Fund Process Continued…</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776621687"/>
              </p:ext>
            </p:extLst>
          </p:nvPr>
        </p:nvGraphicFramePr>
        <p:xfrm>
          <a:off x="304800" y="1417638"/>
          <a:ext cx="11658600" cy="470852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054919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Barrier Removal Fund Process Continued…</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76456522"/>
              </p:ext>
            </p:extLst>
          </p:nvPr>
        </p:nvGraphicFramePr>
        <p:xfrm>
          <a:off x="304800" y="1417639"/>
          <a:ext cx="11582400" cy="47339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p:cNvSpPr txBox="1"/>
          <p:nvPr/>
        </p:nvSpPr>
        <p:spPr>
          <a:xfrm>
            <a:off x="7696200" y="1454081"/>
            <a:ext cx="3233578" cy="461665"/>
          </a:xfrm>
          <a:prstGeom prst="rect">
            <a:avLst/>
          </a:prstGeom>
          <a:noFill/>
        </p:spPr>
        <p:txBody>
          <a:bodyPr wrap="none" rtlCol="0">
            <a:spAutoFit/>
          </a:bodyPr>
          <a:lstStyle/>
          <a:p>
            <a:r>
              <a:rPr lang="en-US" sz="2400" dirty="0"/>
              <a:t>Current phase in 2019</a:t>
            </a:r>
          </a:p>
        </p:txBody>
      </p:sp>
      <p:cxnSp>
        <p:nvCxnSpPr>
          <p:cNvPr id="6" name="Straight Arrow Connector 5"/>
          <p:cNvCxnSpPr/>
          <p:nvPr/>
        </p:nvCxnSpPr>
        <p:spPr>
          <a:xfrm>
            <a:off x="10287000" y="1915746"/>
            <a:ext cx="0" cy="838200"/>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a:off x="8229600" y="1915746"/>
            <a:ext cx="0" cy="838200"/>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881983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a:bodyPr>
          <a:lstStyle/>
          <a:p>
            <a:r>
              <a:rPr lang="en-US" dirty="0"/>
              <a:t>2018 &amp; 2019 Outcomes To Date</a:t>
            </a:r>
          </a:p>
        </p:txBody>
      </p:sp>
      <p:sp>
        <p:nvSpPr>
          <p:cNvPr id="5" name="Subtitle 4"/>
          <p:cNvSpPr>
            <a:spLocks noGrp="1"/>
          </p:cNvSpPr>
          <p:nvPr>
            <p:ph type="subTitle" idx="1"/>
          </p:nvPr>
        </p:nvSpPr>
        <p:spPr/>
        <p:txBody>
          <a:bodyPr/>
          <a:lstStyle/>
          <a:p>
            <a:r>
              <a:rPr lang="en-US" dirty="0"/>
              <a:t>Provider Accessibility Initiative</a:t>
            </a:r>
          </a:p>
        </p:txBody>
      </p:sp>
    </p:spTree>
    <p:extLst>
      <p:ext uri="{BB962C8B-B14F-4D97-AF65-F5344CB8AC3E}">
        <p14:creationId xmlns:p14="http://schemas.microsoft.com/office/powerpoint/2010/main" val="21736753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Outputs (2018 &amp; 2019)</a:t>
            </a:r>
          </a:p>
        </p:txBody>
      </p:sp>
      <p:sp>
        <p:nvSpPr>
          <p:cNvPr id="3" name="Content Placeholder 2"/>
          <p:cNvSpPr>
            <a:spLocks noGrp="1"/>
          </p:cNvSpPr>
          <p:nvPr>
            <p:ph idx="1"/>
          </p:nvPr>
        </p:nvSpPr>
        <p:spPr/>
        <p:txBody>
          <a:bodyPr>
            <a:normAutofit/>
          </a:bodyPr>
          <a:lstStyle/>
          <a:p>
            <a:pPr marL="342900" indent="-342900">
              <a:buFont typeface="Wingdings" panose="05000000000000000000" pitchFamily="2" charset="2"/>
              <a:buChar char="Ø"/>
            </a:pPr>
            <a:r>
              <a:rPr lang="en-US" dirty="0"/>
              <a:t>Over </a:t>
            </a:r>
            <a:r>
              <a:rPr lang="en-US" b="1" dirty="0"/>
              <a:t>2,600 onsite Accessibility Site Reviews </a:t>
            </a:r>
            <a:r>
              <a:rPr lang="en-US" dirty="0"/>
              <a:t>(ASRs) conducted across 7 states (California, Illinois, Texas, Ohio, Kansas, Florida, and New Mexico) by health plan staff and </a:t>
            </a:r>
            <a:r>
              <a:rPr lang="en-US" b="1" dirty="0"/>
              <a:t>31 different CILs.</a:t>
            </a:r>
          </a:p>
          <a:p>
            <a:pPr marL="342900" indent="-342900">
              <a:buFont typeface="Wingdings" panose="05000000000000000000" pitchFamily="2" charset="2"/>
              <a:buChar char="Ø"/>
            </a:pPr>
            <a:r>
              <a:rPr lang="en-US" dirty="0"/>
              <a:t>In 2018 and 2019, NCIL received </a:t>
            </a:r>
            <a:r>
              <a:rPr lang="en-US" b="1" dirty="0"/>
              <a:t>255 Barrier Removal Fund (BRF) applications </a:t>
            </a:r>
            <a:r>
              <a:rPr lang="en-US" dirty="0"/>
              <a:t>across 6 states (Illinois, Texas, Ohio, Kansas, Florida, and New Mexico), and </a:t>
            </a:r>
            <a:r>
              <a:rPr lang="en-US" b="1" dirty="0"/>
              <a:t>provided over 225 hours of technical assistance</a:t>
            </a:r>
            <a:r>
              <a:rPr lang="en-US" dirty="0"/>
              <a:t> to applicants and grantees.</a:t>
            </a:r>
          </a:p>
          <a:p>
            <a:pPr marL="342900" indent="-342900">
              <a:buFont typeface="Wingdings" panose="05000000000000000000" pitchFamily="2" charset="2"/>
              <a:buChar char="Ø"/>
            </a:pPr>
            <a:r>
              <a:rPr lang="en-US" dirty="0"/>
              <a:t>Six locally based Barrier Removal Fund committees that included local members with disabilities, directors from local Centers on Independent Living, and providers, </a:t>
            </a:r>
            <a:r>
              <a:rPr lang="en-US" b="1" dirty="0"/>
              <a:t>reviewed and scored 176 of the 255 applications</a:t>
            </a:r>
            <a:r>
              <a:rPr lang="en-US" dirty="0"/>
              <a:t>.</a:t>
            </a:r>
          </a:p>
        </p:txBody>
      </p:sp>
    </p:spTree>
    <p:extLst>
      <p:ext uri="{BB962C8B-B14F-4D97-AF65-F5344CB8AC3E}">
        <p14:creationId xmlns:p14="http://schemas.microsoft.com/office/powerpoint/2010/main" val="12348440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Outputs (2018 &amp; 2019)</a:t>
            </a:r>
          </a:p>
        </p:txBody>
      </p:sp>
      <p:sp>
        <p:nvSpPr>
          <p:cNvPr id="3" name="Content Placeholder 2"/>
          <p:cNvSpPr>
            <a:spLocks noGrp="1"/>
          </p:cNvSpPr>
          <p:nvPr>
            <p:ph idx="1"/>
          </p:nvPr>
        </p:nvSpPr>
        <p:spPr/>
        <p:txBody>
          <a:bodyPr/>
          <a:lstStyle/>
          <a:p>
            <a:pPr marL="342900" indent="-342900">
              <a:buFont typeface="Wingdings" panose="05000000000000000000" pitchFamily="2" charset="2"/>
              <a:buChar char="Ø"/>
            </a:pPr>
            <a:r>
              <a:rPr lang="en-US" b="1" dirty="0"/>
              <a:t>108 health care providers </a:t>
            </a:r>
            <a:r>
              <a:rPr lang="en-US" dirty="0"/>
              <a:t>(140 service locations) across IL, TX, OH, KS, FL, and NM </a:t>
            </a:r>
            <a:r>
              <a:rPr lang="en-US" b="1" dirty="0"/>
              <a:t>received over $1,000,000 in grants</a:t>
            </a:r>
            <a:r>
              <a:rPr lang="en-US" dirty="0"/>
              <a:t> from the Centene Barrier Removal Fund.</a:t>
            </a:r>
          </a:p>
          <a:p>
            <a:pPr marL="342900" indent="-342900">
              <a:buFont typeface="Wingdings" panose="05000000000000000000" pitchFamily="2" charset="2"/>
              <a:buChar char="Ø"/>
            </a:pPr>
            <a:r>
              <a:rPr lang="en-US" dirty="0"/>
              <a:t>Grantees range in </a:t>
            </a:r>
            <a:r>
              <a:rPr lang="en-US" b="1" dirty="0"/>
              <a:t>size, location </a:t>
            </a:r>
            <a:r>
              <a:rPr lang="en-US" dirty="0"/>
              <a:t>(urban and rural), and </a:t>
            </a:r>
            <a:r>
              <a:rPr lang="en-US" b="1" dirty="0"/>
              <a:t>specialty</a:t>
            </a:r>
            <a:r>
              <a:rPr lang="en-US" dirty="0"/>
              <a:t> (e.g. primary care, OB/GYN, mental health, addiction recovery, dentistry, podiatry, urology) and </a:t>
            </a:r>
            <a:r>
              <a:rPr lang="en-US" b="1" dirty="0"/>
              <a:t>include both physical and programmatic access improvements</a:t>
            </a:r>
            <a:r>
              <a:rPr lang="en-US" dirty="0"/>
              <a:t>. </a:t>
            </a:r>
          </a:p>
          <a:p>
            <a:endParaRPr lang="en-US" dirty="0"/>
          </a:p>
        </p:txBody>
      </p:sp>
    </p:spTree>
    <p:extLst>
      <p:ext uri="{BB962C8B-B14F-4D97-AF65-F5344CB8AC3E}">
        <p14:creationId xmlns:p14="http://schemas.microsoft.com/office/powerpoint/2010/main" val="25322196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Outputs (2018 &amp; 2019)</a:t>
            </a:r>
          </a:p>
        </p:txBody>
      </p:sp>
      <p:sp>
        <p:nvSpPr>
          <p:cNvPr id="3" name="Content Placeholder 2"/>
          <p:cNvSpPr>
            <a:spLocks noGrp="1"/>
          </p:cNvSpPr>
          <p:nvPr>
            <p:ph idx="1"/>
          </p:nvPr>
        </p:nvSpPr>
        <p:spPr>
          <a:xfrm>
            <a:off x="457200" y="1472572"/>
            <a:ext cx="11430000" cy="4678363"/>
          </a:xfrm>
        </p:spPr>
        <p:txBody>
          <a:bodyPr numCol="2">
            <a:noAutofit/>
          </a:bodyPr>
          <a:lstStyle/>
          <a:p>
            <a:pPr marL="342900" indent="-342900">
              <a:buFont typeface="Wingdings" panose="05000000000000000000" pitchFamily="2" charset="2"/>
              <a:buChar char="Ø"/>
            </a:pPr>
            <a:r>
              <a:rPr lang="en-US" b="1" dirty="0"/>
              <a:t>63 Accessible Exam Tables </a:t>
            </a:r>
            <a:br>
              <a:rPr lang="en-US" b="1" dirty="0"/>
            </a:br>
            <a:r>
              <a:rPr lang="en-US" dirty="0"/>
              <a:t>(1 accessible OB/GYN table, 2 accessible podiatry exam chair, 1 accessible dentist chair)</a:t>
            </a:r>
          </a:p>
          <a:p>
            <a:pPr marL="342900" indent="-342900">
              <a:buFont typeface="Wingdings" panose="05000000000000000000" pitchFamily="2" charset="2"/>
              <a:buChar char="Ø"/>
            </a:pPr>
            <a:r>
              <a:rPr lang="en-US" b="1" dirty="0"/>
              <a:t>19 Accessible Scales</a:t>
            </a:r>
          </a:p>
          <a:p>
            <a:pPr marL="342900" indent="-342900">
              <a:buFont typeface="Wingdings" panose="05000000000000000000" pitchFamily="2" charset="2"/>
              <a:buChar char="Ø"/>
            </a:pPr>
            <a:r>
              <a:rPr lang="en-US" b="1" dirty="0"/>
              <a:t>79 Automatic Door Openers</a:t>
            </a:r>
          </a:p>
          <a:p>
            <a:pPr marL="342900" indent="-342900">
              <a:buFont typeface="Wingdings" panose="05000000000000000000" pitchFamily="2" charset="2"/>
              <a:buChar char="Ø"/>
            </a:pPr>
            <a:r>
              <a:rPr lang="en-US" b="1" dirty="0"/>
              <a:t>10 Renovations to Parking Lot</a:t>
            </a:r>
          </a:p>
          <a:p>
            <a:pPr marL="342900" indent="-342900">
              <a:buFont typeface="Wingdings" panose="05000000000000000000" pitchFamily="2" charset="2"/>
              <a:buChar char="Ø"/>
            </a:pPr>
            <a:r>
              <a:rPr lang="en-US" b="1" dirty="0"/>
              <a:t>33 Restroom Improvements </a:t>
            </a:r>
            <a:r>
              <a:rPr lang="en-US" dirty="0"/>
              <a:t>(Faucet paddle handles, ADA toilet, handrails, etc.)</a:t>
            </a:r>
          </a:p>
          <a:p>
            <a:pPr marL="342900" indent="-342900">
              <a:buFont typeface="Wingdings" panose="05000000000000000000" pitchFamily="2" charset="2"/>
              <a:buChar char="Ø"/>
            </a:pPr>
            <a:r>
              <a:rPr lang="en-US" b="1" dirty="0"/>
              <a:t>8 Entrance Improvements </a:t>
            </a:r>
          </a:p>
          <a:p>
            <a:pPr marL="342900" indent="-342900">
              <a:buFont typeface="Wingdings" panose="05000000000000000000" pitchFamily="2" charset="2"/>
              <a:buChar char="Ø"/>
            </a:pPr>
            <a:r>
              <a:rPr lang="en-US" b="1" dirty="0"/>
              <a:t>15 Interior Building Improvements </a:t>
            </a:r>
            <a:r>
              <a:rPr lang="en-US" dirty="0"/>
              <a:t>(Vinyl flooring, widening of doorways less than 32’ wide, waiting room chairs without side arms, portable air filter, portable blood pressure machine, Hoyer lift, sound proofing walls)</a:t>
            </a:r>
          </a:p>
          <a:p>
            <a:pPr marL="342900" indent="-342900">
              <a:buFont typeface="Wingdings" panose="05000000000000000000" pitchFamily="2" charset="2"/>
              <a:buChar char="Ø"/>
            </a:pPr>
            <a:r>
              <a:rPr lang="en-US" b="1" dirty="0"/>
              <a:t>12 Ramps</a:t>
            </a:r>
          </a:p>
          <a:p>
            <a:pPr marL="342900" indent="-342900">
              <a:buFont typeface="Wingdings" panose="05000000000000000000" pitchFamily="2" charset="2"/>
              <a:buChar char="Ø"/>
            </a:pPr>
            <a:r>
              <a:rPr lang="en-US" b="1" dirty="0"/>
              <a:t>113 units (or 45 projects) Programmatic Access Improvements </a:t>
            </a:r>
            <a:r>
              <a:rPr lang="en-US" dirty="0"/>
              <a:t>(details in later slide)</a:t>
            </a:r>
          </a:p>
          <a:p>
            <a:pPr marL="342900" indent="-342900">
              <a:buFont typeface="Wingdings" panose="05000000000000000000" pitchFamily="2" charset="2"/>
              <a:buChar char="Ø"/>
            </a:pPr>
            <a:r>
              <a:rPr lang="en-US" b="1" dirty="0"/>
              <a:t>9 Wheelchairs</a:t>
            </a:r>
          </a:p>
        </p:txBody>
      </p:sp>
    </p:spTree>
    <p:extLst>
      <p:ext uri="{BB962C8B-B14F-4D97-AF65-F5344CB8AC3E}">
        <p14:creationId xmlns:p14="http://schemas.microsoft.com/office/powerpoint/2010/main" val="20754901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latin typeface="Calibri" panose="020F0502020204030204" pitchFamily="34" charset="0"/>
              </a:rPr>
              <a:t>Agenda</a:t>
            </a:r>
            <a:endParaRPr lang="en-US" dirty="0"/>
          </a:p>
        </p:txBody>
      </p:sp>
      <p:sp>
        <p:nvSpPr>
          <p:cNvPr id="3" name="Subtitle 2"/>
          <p:cNvSpPr>
            <a:spLocks noGrp="1"/>
          </p:cNvSpPr>
          <p:nvPr>
            <p:ph type="subTitle" idx="1"/>
          </p:nvPr>
        </p:nvSpPr>
        <p:spPr/>
        <p:txBody>
          <a:bodyPr/>
          <a:lstStyle/>
          <a:p>
            <a:r>
              <a:rPr lang="en-US" dirty="0">
                <a:latin typeface="Calibri" panose="020F0502020204030204" pitchFamily="34" charset="0"/>
                <a:cs typeface="Times"/>
              </a:rPr>
              <a:t>Provider Accessibility Initiative</a:t>
            </a:r>
          </a:p>
        </p:txBody>
      </p:sp>
      <p:sp>
        <p:nvSpPr>
          <p:cNvPr id="6" name="Slide Number Placeholder 5"/>
          <p:cNvSpPr>
            <a:spLocks noGrp="1"/>
          </p:cNvSpPr>
          <p:nvPr>
            <p:ph type="sldNum" sz="quarter" idx="4294967295"/>
          </p:nvPr>
        </p:nvSpPr>
        <p:spPr>
          <a:xfrm>
            <a:off x="8077200" y="6575627"/>
            <a:ext cx="2133600" cy="225399"/>
          </a:xfrm>
        </p:spPr>
        <p:txBody>
          <a:bodyPr/>
          <a:lstStyle>
            <a:lvl1pPr>
              <a:defRPr sz="900">
                <a:solidFill>
                  <a:schemeClr val="bg1">
                    <a:lumMod val="50000"/>
                  </a:schemeClr>
                </a:solidFill>
              </a:defRPr>
            </a:lvl1pPr>
          </a:lstStyle>
          <a:p>
            <a:fld id="{FF240F16-35E0-49D3-851D-B169E9643B23}" type="slidenum">
              <a:rPr lang="en-US" smtClean="0"/>
              <a:pPr/>
              <a:t>2</a:t>
            </a:fld>
            <a:endParaRPr lang="en-US"/>
          </a:p>
        </p:txBody>
      </p:sp>
      <p:sp>
        <p:nvSpPr>
          <p:cNvPr id="7" name="Date Placeholder 3"/>
          <p:cNvSpPr>
            <a:spLocks noGrp="1"/>
          </p:cNvSpPr>
          <p:nvPr>
            <p:ph type="dt" sz="half" idx="4294967295"/>
          </p:nvPr>
        </p:nvSpPr>
        <p:spPr>
          <a:xfrm>
            <a:off x="1971675" y="6650666"/>
            <a:ext cx="3252487" cy="182242"/>
          </a:xfrm>
          <a:prstGeom prst="rect">
            <a:avLst/>
          </a:prstGeom>
        </p:spPr>
        <p:txBody>
          <a:bodyPr lIns="0" tIns="0" rIns="0" bIns="0"/>
          <a:lstStyle>
            <a:lvl1pPr>
              <a:defRPr kumimoji="0" lang="en-US" sz="900" b="0" i="1" u="none" strike="noStrike" kern="1200" cap="none" spc="0" normalizeH="0" baseline="0" noProof="0" smtClean="0">
                <a:ln>
                  <a:noFill/>
                </a:ln>
                <a:solidFill>
                  <a:schemeClr val="bg1">
                    <a:lumMod val="50000"/>
                  </a:schemeClr>
                </a:solidFill>
                <a:effectLst/>
                <a:uLnTx/>
                <a:uFillTx/>
                <a:latin typeface="Times"/>
                <a:ea typeface="ＭＳ Ｐゴシック"/>
                <a:cs typeface="Times"/>
              </a:defRPr>
            </a:lvl1pPr>
          </a:lstStyle>
          <a:p>
            <a:pPr fontAlgn="base">
              <a:spcBef>
                <a:spcPct val="0"/>
              </a:spcBef>
              <a:spcAft>
                <a:spcPct val="0"/>
              </a:spcAft>
              <a:defRPr/>
            </a:pPr>
            <a:r>
              <a:rPr lang="en-US" dirty="0"/>
              <a:t>Confidential and Proprietary Information</a:t>
            </a:r>
          </a:p>
        </p:txBody>
      </p:sp>
    </p:spTree>
    <p:extLst>
      <p:ext uri="{BB962C8B-B14F-4D97-AF65-F5344CB8AC3E}">
        <p14:creationId xmlns:p14="http://schemas.microsoft.com/office/powerpoint/2010/main" val="3903739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Outcomes</a:t>
            </a:r>
          </a:p>
        </p:txBody>
      </p:sp>
      <p:pic>
        <p:nvPicPr>
          <p:cNvPr id="4" name="Picture 3" descr="Image of tractor ripping out the stairs in the front entrance of the Rock Island County Council on Addictions. " title="Image of tracto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91282" y="1798170"/>
            <a:ext cx="3659262" cy="2744862"/>
          </a:xfrm>
          <a:prstGeom prst="rect">
            <a:avLst/>
          </a:prstGeom>
        </p:spPr>
      </p:pic>
      <p:sp>
        <p:nvSpPr>
          <p:cNvPr id="5" name="Content Placeholder 2"/>
          <p:cNvSpPr txBox="1">
            <a:spLocks/>
          </p:cNvSpPr>
          <p:nvPr/>
        </p:nvSpPr>
        <p:spPr>
          <a:xfrm>
            <a:off x="2125944" y="1285190"/>
            <a:ext cx="8229600" cy="4931734"/>
          </a:xfrm>
          <a:prstGeom prst="rect">
            <a:avLst/>
          </a:prstGeom>
        </p:spPr>
        <p:txBody>
          <a:bodyPr vert="horz" lIns="91440" tIns="45720" rIns="91440" bIns="45720" rtlCol="0">
            <a:normAutofit/>
          </a:bodyPr>
          <a:lstStyle>
            <a:lvl1pPr marL="0" indent="0" algn="l" defTabSz="914400" rtl="0" eaLnBrk="1" latinLnBrk="0" hangingPunct="1">
              <a:spcBef>
                <a:spcPct val="20000"/>
              </a:spcBef>
              <a:buFontTx/>
              <a:buNone/>
              <a:defRPr sz="24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000" kern="1200">
                <a:solidFill>
                  <a:schemeClr val="accent2"/>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bg1">
                    <a:lumMod val="50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bg1">
                    <a:lumMod val="50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bg1">
                    <a:lumMod val="50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endParaRPr lang="en-US"/>
          </a:p>
          <a:p>
            <a:endParaRPr lang="en-US" dirty="0"/>
          </a:p>
        </p:txBody>
      </p:sp>
      <p:sp>
        <p:nvSpPr>
          <p:cNvPr id="6" name="TextBox 5"/>
          <p:cNvSpPr txBox="1"/>
          <p:nvPr/>
        </p:nvSpPr>
        <p:spPr>
          <a:xfrm>
            <a:off x="1950683" y="5095607"/>
            <a:ext cx="5410200" cy="1384995"/>
          </a:xfrm>
          <a:prstGeom prst="rect">
            <a:avLst/>
          </a:prstGeom>
          <a:noFill/>
        </p:spPr>
        <p:txBody>
          <a:bodyPr wrap="square" rtlCol="0">
            <a:spAutoFit/>
          </a:bodyPr>
          <a:lstStyle/>
          <a:p>
            <a:r>
              <a:rPr lang="en-US" sz="2800" b="1" dirty="0"/>
              <a:t>Rock Island </a:t>
            </a:r>
            <a:br>
              <a:rPr lang="en-US" sz="2800" b="1" dirty="0"/>
            </a:br>
            <a:r>
              <a:rPr lang="en-US" sz="2800" b="1" dirty="0"/>
              <a:t>County </a:t>
            </a:r>
            <a:br>
              <a:rPr lang="en-US" sz="2800" b="1" dirty="0"/>
            </a:br>
            <a:r>
              <a:rPr lang="en-US" sz="2800" b="1" dirty="0"/>
              <a:t>Council on Addictions	</a:t>
            </a:r>
          </a:p>
        </p:txBody>
      </p:sp>
      <p:pic>
        <p:nvPicPr>
          <p:cNvPr id="7" name="Picture 6" descr="Image of the front entrance of the Rock County Council on Addictions which includes two separate flights of stairs. " title="Front entrance of Rock County Council on Addictions"/>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68744" y="1798170"/>
            <a:ext cx="3659262" cy="2744862"/>
          </a:xfrm>
          <a:prstGeom prst="rect">
            <a:avLst/>
          </a:prstGeom>
        </p:spPr>
      </p:pic>
      <p:pic>
        <p:nvPicPr>
          <p:cNvPr id="8" name="Picture 7" descr="Image of the tractor and three construction workers building a ramp to the front entrance of the Rock Island County Council on Addictions. " title="Ramp installation"/>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50544" y="1798170"/>
            <a:ext cx="2195890" cy="2744862"/>
          </a:xfrm>
          <a:prstGeom prst="rect">
            <a:avLst/>
          </a:prstGeom>
        </p:spPr>
      </p:pic>
      <p:pic>
        <p:nvPicPr>
          <p:cNvPr id="9" name="Picture 8" descr="Image of the new front entrance of the Rock Island County Council on Addictions that includes a fully accessible ramp. " title="Image of new entrance"/>
          <p:cNvPicPr>
            <a:picLocks noChangeAspect="1"/>
          </p:cNvPicPr>
          <p:nvPr/>
        </p:nvPicPr>
        <p:blipFill>
          <a:blip r:embed="rId6"/>
          <a:stretch>
            <a:fillRect/>
          </a:stretch>
        </p:blipFill>
        <p:spPr>
          <a:xfrm>
            <a:off x="6123006" y="4510572"/>
            <a:ext cx="4523428" cy="2347429"/>
          </a:xfrm>
          <a:prstGeom prst="rect">
            <a:avLst/>
          </a:prstGeom>
        </p:spPr>
      </p:pic>
      <p:pic>
        <p:nvPicPr>
          <p:cNvPr id="10" name="Picture 2" descr="An image of a purple and orange heart with the words, &quot;IlliniCare health&quot; underneath. " title="IlliniCare logo">
            <a:hlinkClick r:id="rId7" tooltip="Illinicare Health Plan"/>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934200" y="461647"/>
            <a:ext cx="2029394" cy="10109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19153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5713" y="5105400"/>
            <a:ext cx="12039600" cy="1143000"/>
          </a:xfrm>
        </p:spPr>
        <p:txBody>
          <a:bodyPr>
            <a:noAutofit/>
          </a:bodyPr>
          <a:lstStyle/>
          <a:p>
            <a:r>
              <a:rPr lang="en-US" sz="2400" dirty="0"/>
              <a:t>“Since the installation of our automatic doors, I have been pleased to notice more adult </a:t>
            </a:r>
            <a:r>
              <a:rPr lang="en-US" sz="2400" i="1" dirty="0"/>
              <a:t>wheelchair patients </a:t>
            </a:r>
            <a:r>
              <a:rPr lang="en-US" sz="2400" dirty="0"/>
              <a:t>in our facility receiving much needed services. I see this being a positive addition and great way to meet ALL members of our community.  We would not have been able to make these upgrades to our facility at this time without the funds from this grant.  Thank you again!”</a:t>
            </a:r>
            <a:br>
              <a:rPr lang="en-US" sz="2400" dirty="0"/>
            </a:br>
            <a:br>
              <a:rPr lang="en-US" sz="1800" dirty="0"/>
            </a:br>
            <a:r>
              <a:rPr lang="en-US" sz="1800" dirty="0"/>
              <a:t>- Dr. Sarah Patrick, Administrator, Jackson County Health Department</a:t>
            </a:r>
          </a:p>
        </p:txBody>
      </p:sp>
      <p:pic>
        <p:nvPicPr>
          <p:cNvPr id="4" name="Picture 3" descr="Image of same man in wheelchair wheeling into the Health Department independently with the doors open. " title="Man coming into Health Department"/>
          <p:cNvPicPr/>
          <p:nvPr/>
        </p:nvPicPr>
        <p:blipFill>
          <a:blip r:embed="rId3" r:link="rId4">
            <a:extLst>
              <a:ext uri="{28A0092B-C50C-407E-A947-70E740481C1C}">
                <a14:useLocalDpi xmlns:a14="http://schemas.microsoft.com/office/drawing/2010/main" val="0"/>
              </a:ext>
            </a:extLst>
          </a:blip>
          <a:srcRect/>
          <a:stretch>
            <a:fillRect/>
          </a:stretch>
        </p:blipFill>
        <p:spPr bwMode="auto">
          <a:xfrm rot="5400000">
            <a:off x="7484864" y="1809447"/>
            <a:ext cx="3131823" cy="2409190"/>
          </a:xfrm>
          <a:prstGeom prst="rect">
            <a:avLst/>
          </a:prstGeom>
          <a:noFill/>
          <a:ln>
            <a:noFill/>
          </a:ln>
        </p:spPr>
      </p:pic>
      <p:pic>
        <p:nvPicPr>
          <p:cNvPr id="5" name="Picture 4" descr="Image of front doors of the Jackson County Health Department in Illinois. The doors have stickers on them with the international symbol of disability. " title="Image of doors"/>
          <p:cNvPicPr/>
          <p:nvPr/>
        </p:nvPicPr>
        <p:blipFill>
          <a:blip r:embed="rId5" r:link="rId6">
            <a:extLst>
              <a:ext uri="{28A0092B-C50C-407E-A947-70E740481C1C}">
                <a14:useLocalDpi xmlns:a14="http://schemas.microsoft.com/office/drawing/2010/main" val="0"/>
              </a:ext>
            </a:extLst>
          </a:blip>
          <a:srcRect/>
          <a:stretch>
            <a:fillRect/>
          </a:stretch>
        </p:blipFill>
        <p:spPr bwMode="auto">
          <a:xfrm rot="5400000">
            <a:off x="1487534" y="1841196"/>
            <a:ext cx="3131820" cy="2345690"/>
          </a:xfrm>
          <a:prstGeom prst="rect">
            <a:avLst/>
          </a:prstGeom>
          <a:noFill/>
          <a:ln>
            <a:noFill/>
          </a:ln>
        </p:spPr>
      </p:pic>
      <p:pic>
        <p:nvPicPr>
          <p:cNvPr id="6" name="Picture 5" descr="Image of white man in a red wheelchair wearing a white shirt pushing the accessible door plate outside the Jackson County Health Department. " title="Man pushing door plate"/>
          <p:cNvPicPr/>
          <p:nvPr/>
        </p:nvPicPr>
        <p:blipFill>
          <a:blip r:embed="rId7" r:link="rId8">
            <a:extLst>
              <a:ext uri="{28A0092B-C50C-407E-A947-70E740481C1C}">
                <a14:useLocalDpi xmlns:a14="http://schemas.microsoft.com/office/drawing/2010/main" val="0"/>
              </a:ext>
            </a:extLst>
          </a:blip>
          <a:srcRect/>
          <a:stretch>
            <a:fillRect/>
          </a:stretch>
        </p:blipFill>
        <p:spPr bwMode="auto">
          <a:xfrm rot="5400000">
            <a:off x="3856083" y="1818335"/>
            <a:ext cx="3131822" cy="2391410"/>
          </a:xfrm>
          <a:prstGeom prst="rect">
            <a:avLst/>
          </a:prstGeom>
          <a:noFill/>
          <a:ln>
            <a:noFill/>
          </a:ln>
        </p:spPr>
      </p:pic>
      <p:pic>
        <p:nvPicPr>
          <p:cNvPr id="7" name="Picture 6" descr="Image of same man in wheelchair wheeling into the Health Department independently with the doors open. " title="Man coming into Health Department"/>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617699" y="1448154"/>
            <a:ext cx="1625600" cy="3131799"/>
          </a:xfrm>
          <a:prstGeom prst="rect">
            <a:avLst/>
          </a:prstGeom>
        </p:spPr>
      </p:pic>
      <p:sp>
        <p:nvSpPr>
          <p:cNvPr id="9" name="Title 1"/>
          <p:cNvSpPr txBox="1">
            <a:spLocks/>
          </p:cNvSpPr>
          <p:nvPr/>
        </p:nvSpPr>
        <p:spPr>
          <a:xfrm>
            <a:off x="1981200" y="274638"/>
            <a:ext cx="8229600" cy="114300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2800" kern="1200">
                <a:solidFill>
                  <a:schemeClr val="accent2"/>
                </a:solidFill>
                <a:latin typeface="+mj-lt"/>
                <a:ea typeface="+mj-ea"/>
                <a:cs typeface="+mj-cs"/>
              </a:defRPr>
            </a:lvl1pPr>
          </a:lstStyle>
          <a:p>
            <a:r>
              <a:rPr lang="en-US" dirty="0"/>
              <a:t>Project Outcomes</a:t>
            </a:r>
          </a:p>
        </p:txBody>
      </p:sp>
      <p:pic>
        <p:nvPicPr>
          <p:cNvPr id="10" name="Picture 2" descr="An image of a purple and orange heart with the words, &quot;IlliniCare health&quot; underneath. " title="IlliniCare logo">
            <a:hlinkClick r:id="rId10" tooltip="Illinicare Health Plan"/>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831482" y="406714"/>
            <a:ext cx="2029394" cy="10109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55051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Outcomes</a:t>
            </a:r>
          </a:p>
        </p:txBody>
      </p:sp>
      <p:pic>
        <p:nvPicPr>
          <p:cNvPr id="4" name="Picture 3" descr="Image shows a black inclined platform that a wheelchair can roll onto. Attached to the platform is a railing where someone can grab on and the electronic mechanism used to calculate weight." title="Image of roll-on weight scale"/>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19605" y="1158366"/>
            <a:ext cx="3688991" cy="3718434"/>
          </a:xfrm>
          <a:prstGeom prst="rect">
            <a:avLst/>
          </a:prstGeom>
        </p:spPr>
      </p:pic>
      <p:sp>
        <p:nvSpPr>
          <p:cNvPr id="5" name="TextBox 4"/>
          <p:cNvSpPr txBox="1"/>
          <p:nvPr/>
        </p:nvSpPr>
        <p:spPr>
          <a:xfrm>
            <a:off x="2631186" y="4876800"/>
            <a:ext cx="2514600" cy="523220"/>
          </a:xfrm>
          <a:prstGeom prst="rect">
            <a:avLst/>
          </a:prstGeom>
          <a:noFill/>
        </p:spPr>
        <p:txBody>
          <a:bodyPr wrap="square" rtlCol="0">
            <a:spAutoFit/>
          </a:bodyPr>
          <a:lstStyle/>
          <a:p>
            <a:r>
              <a:rPr lang="en-US" sz="2800" dirty="0">
                <a:solidFill>
                  <a:srgbClr val="1661AD"/>
                </a:solidFill>
              </a:rPr>
              <a:t>Roll-on scale</a:t>
            </a:r>
          </a:p>
        </p:txBody>
      </p:sp>
      <p:pic>
        <p:nvPicPr>
          <p:cNvPr id="6" name="Lifechoice video with title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6324600" y="1166645"/>
            <a:ext cx="3733800" cy="3733800"/>
          </a:xfrm>
          <a:prstGeom prst="rect">
            <a:avLst/>
          </a:prstGeom>
        </p:spPr>
      </p:pic>
      <p:sp>
        <p:nvSpPr>
          <p:cNvPr id="7" name="TextBox 6"/>
          <p:cNvSpPr txBox="1"/>
          <p:nvPr/>
        </p:nvSpPr>
        <p:spPr>
          <a:xfrm>
            <a:off x="4713631" y="4951595"/>
            <a:ext cx="4208395" cy="1200329"/>
          </a:xfrm>
          <a:prstGeom prst="rect">
            <a:avLst/>
          </a:prstGeom>
          <a:noFill/>
        </p:spPr>
        <p:txBody>
          <a:bodyPr wrap="square" rtlCol="0">
            <a:spAutoFit/>
          </a:bodyPr>
          <a:lstStyle/>
          <a:p>
            <a:pPr algn="ctr"/>
            <a:r>
              <a:rPr lang="en-US" sz="2400" dirty="0">
                <a:solidFill>
                  <a:srgbClr val="1661AD"/>
                </a:solidFill>
              </a:rPr>
              <a:t>The </a:t>
            </a:r>
            <a:r>
              <a:rPr lang="en-US" sz="2400" dirty="0" err="1">
                <a:solidFill>
                  <a:srgbClr val="1661AD"/>
                </a:solidFill>
              </a:rPr>
              <a:t>UpScale</a:t>
            </a:r>
            <a:r>
              <a:rPr lang="en-US" sz="2400" dirty="0">
                <a:solidFill>
                  <a:srgbClr val="1661AD"/>
                </a:solidFill>
              </a:rPr>
              <a:t> M430. Combined accessible exam table and scale</a:t>
            </a:r>
            <a:r>
              <a:rPr lang="en-US" dirty="0">
                <a:solidFill>
                  <a:srgbClr val="1661AD"/>
                </a:solidFill>
              </a:rPr>
              <a:t>. </a:t>
            </a:r>
          </a:p>
        </p:txBody>
      </p:sp>
      <p:sp>
        <p:nvSpPr>
          <p:cNvPr id="8" name="TextBox 7"/>
          <p:cNvSpPr txBox="1"/>
          <p:nvPr/>
        </p:nvSpPr>
        <p:spPr>
          <a:xfrm>
            <a:off x="8915400" y="4928404"/>
            <a:ext cx="2829348" cy="1846659"/>
          </a:xfrm>
          <a:prstGeom prst="rect">
            <a:avLst/>
          </a:prstGeom>
          <a:noFill/>
        </p:spPr>
        <p:txBody>
          <a:bodyPr wrap="square" rtlCol="0">
            <a:spAutoFit/>
          </a:bodyPr>
          <a:lstStyle/>
          <a:p>
            <a:r>
              <a:rPr lang="en-US" sz="2400" dirty="0">
                <a:solidFill>
                  <a:srgbClr val="1661AD"/>
                </a:solidFill>
              </a:rPr>
              <a:t>- Penne </a:t>
            </a:r>
            <a:r>
              <a:rPr lang="en-US" sz="2400" dirty="0" err="1">
                <a:solidFill>
                  <a:srgbClr val="1661AD"/>
                </a:solidFill>
              </a:rPr>
              <a:t>Jaster</a:t>
            </a:r>
            <a:r>
              <a:rPr lang="en-US" sz="2400" dirty="0">
                <a:solidFill>
                  <a:srgbClr val="1661AD"/>
                </a:solidFill>
              </a:rPr>
              <a:t>, Nurse Practitioner at Life Choices Medical Clinic</a:t>
            </a:r>
          </a:p>
          <a:p>
            <a:endParaRPr lang="en-US" dirty="0"/>
          </a:p>
        </p:txBody>
      </p:sp>
      <p:pic>
        <p:nvPicPr>
          <p:cNvPr id="9" name="Picture 4" descr="A blue circle with two generic images of adults (who are purple and green) and a child (who is orange). Under this image are the words, &quot;Superior Healthplan.&quot;" title="Logo for Superior Healthplan">
            <a:hlinkClick r:id="rId7" tooltip="Superior Health Plan"/>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03374" y="5318864"/>
            <a:ext cx="1731410" cy="11996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91788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21212">
                <p:cTn id="7" fill="hold" display="0">
                  <p:stCondLst>
                    <p:cond delay="indefinite"/>
                  </p:stCondLst>
                </p:cTn>
                <p:tgtEl>
                  <p:spTgt spid="6"/>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Outcomes</a:t>
            </a:r>
          </a:p>
        </p:txBody>
      </p:sp>
      <p:sp>
        <p:nvSpPr>
          <p:cNvPr id="11" name="Text Placeholder 10"/>
          <p:cNvSpPr>
            <a:spLocks noGrp="1"/>
          </p:cNvSpPr>
          <p:nvPr>
            <p:ph type="body" idx="1"/>
          </p:nvPr>
        </p:nvSpPr>
        <p:spPr>
          <a:xfrm>
            <a:off x="5683655" y="1318062"/>
            <a:ext cx="4311917" cy="476624"/>
          </a:xfrm>
        </p:spPr>
        <p:txBody>
          <a:bodyPr/>
          <a:lstStyle/>
          <a:p>
            <a:pPr algn="ctr"/>
            <a:r>
              <a:rPr lang="en-US" dirty="0"/>
              <a:t>Before</a:t>
            </a:r>
          </a:p>
        </p:txBody>
      </p:sp>
      <p:sp>
        <p:nvSpPr>
          <p:cNvPr id="13" name="Text Placeholder 12"/>
          <p:cNvSpPr>
            <a:spLocks noGrp="1"/>
          </p:cNvSpPr>
          <p:nvPr>
            <p:ph type="body" sz="quarter" idx="3"/>
          </p:nvPr>
        </p:nvSpPr>
        <p:spPr>
          <a:xfrm>
            <a:off x="8475166" y="1319510"/>
            <a:ext cx="4313611" cy="476624"/>
          </a:xfrm>
        </p:spPr>
        <p:txBody>
          <a:bodyPr/>
          <a:lstStyle/>
          <a:p>
            <a:pPr algn="ctr"/>
            <a:r>
              <a:rPr lang="en-US" dirty="0"/>
              <a:t>After</a:t>
            </a:r>
          </a:p>
        </p:txBody>
      </p:sp>
      <p:sp>
        <p:nvSpPr>
          <p:cNvPr id="3" name="Slide Number Placeholder 2"/>
          <p:cNvSpPr>
            <a:spLocks noGrp="1"/>
          </p:cNvSpPr>
          <p:nvPr>
            <p:ph type="sldNum" sz="quarter" idx="12"/>
          </p:nvPr>
        </p:nvSpPr>
        <p:spPr/>
        <p:txBody>
          <a:bodyPr/>
          <a:lstStyle/>
          <a:p>
            <a:fld id="{FF240F16-35E0-49D3-851D-B169E9643B23}" type="slidenum">
              <a:rPr lang="en-US" smtClean="0"/>
              <a:pPr/>
              <a:t>23</a:t>
            </a:fld>
            <a:endParaRPr lang="en-US"/>
          </a:p>
        </p:txBody>
      </p:sp>
      <p:sp>
        <p:nvSpPr>
          <p:cNvPr id="6" name="TextBox 5"/>
          <p:cNvSpPr txBox="1"/>
          <p:nvPr/>
        </p:nvSpPr>
        <p:spPr>
          <a:xfrm>
            <a:off x="5029200" y="6112514"/>
            <a:ext cx="7086599" cy="461665"/>
          </a:xfrm>
          <a:prstGeom prst="rect">
            <a:avLst/>
          </a:prstGeom>
          <a:noFill/>
        </p:spPr>
        <p:txBody>
          <a:bodyPr wrap="square" rtlCol="0">
            <a:spAutoFit/>
          </a:bodyPr>
          <a:lstStyle/>
          <a:p>
            <a:pPr algn="r"/>
            <a:r>
              <a:rPr lang="en-US" sz="2400" b="1" dirty="0"/>
              <a:t>Momentum Counseling &amp; Consultation, LLC</a:t>
            </a:r>
          </a:p>
        </p:txBody>
      </p:sp>
      <p:pic>
        <p:nvPicPr>
          <p:cNvPr id="7" name="Picture 6" descr="This is an accessible picture of Momentum Counseling's bathroom. There are 3 grab bars in appropriate places. No carpets. Toilet paper roll is in accessible place." title="Image of Accessible Momentum Counseling Bathroom"/>
          <p:cNvPicPr>
            <a:picLocks noChangeAspect="1"/>
          </p:cNvPicPr>
          <p:nvPr/>
        </p:nvPicPr>
        <p:blipFill>
          <a:blip r:embed="rId3"/>
          <a:stretch>
            <a:fillRect/>
          </a:stretch>
        </p:blipFill>
        <p:spPr>
          <a:xfrm>
            <a:off x="9290405" y="1797884"/>
            <a:ext cx="2513483" cy="4290532"/>
          </a:xfrm>
          <a:prstGeom prst="rect">
            <a:avLst/>
          </a:prstGeom>
        </p:spPr>
      </p:pic>
      <p:pic>
        <p:nvPicPr>
          <p:cNvPr id="10" name="Picture 9" descr="This is a before picture of Momentum Counciling's very inaccessible bathroom. The toilet paper roll is too close to the toilet. There are no grab bars. The towels are above the toilet. The trash can obstructs the sink. There are no protective covers around the sink pipes. There are inaccessible rugs around the toilet and sink." title="Image of Momentum Counciling Inaccessible Bathroom"/>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5406515" y="2329219"/>
            <a:ext cx="4296669" cy="3222501"/>
          </a:xfrm>
          <a:prstGeom prst="rect">
            <a:avLst/>
          </a:prstGeom>
        </p:spPr>
      </p:pic>
      <p:pic>
        <p:nvPicPr>
          <p:cNvPr id="17" name="Picture 2" descr="Image of green leaf with &quot;Buckeye Health Plan&quot; underneath " title="Logo for Buckeye Health Plan">
            <a:hlinkClick r:id="rId5" tooltip=" Buckeye Health Plan"/>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53301" y="592662"/>
            <a:ext cx="1101719" cy="738652"/>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p:cNvSpPr/>
          <p:nvPr/>
        </p:nvSpPr>
        <p:spPr>
          <a:xfrm>
            <a:off x="0" y="1692550"/>
            <a:ext cx="5867400" cy="3416320"/>
          </a:xfrm>
          <a:prstGeom prst="rect">
            <a:avLst/>
          </a:prstGeom>
        </p:spPr>
        <p:txBody>
          <a:bodyPr wrap="square">
            <a:spAutoFit/>
          </a:bodyPr>
          <a:lstStyle/>
          <a:p>
            <a:pPr algn="r"/>
            <a:r>
              <a:rPr lang="en-US" sz="2400" dirty="0">
                <a:latin typeface="Calibri" panose="020F0502020204030204" pitchFamily="34" charset="0"/>
                <a:ea typeface="Calibri" panose="020F0502020204030204" pitchFamily="34" charset="0"/>
              </a:rPr>
              <a:t>“The existing bathroom was too small for clients with wheelchairs, mobility aids, and other power-driven mobility devices. Also there were no handrails for safe mobility. Having this ADA bathroom will allow Momentum Counseling to offer mental health and addiction services to those with wheelchairs, mobility aids, and other power-driven mobility devices.”</a:t>
            </a:r>
            <a:endParaRPr lang="en-US" sz="2400" dirty="0">
              <a:latin typeface="Times New Roman" panose="02020603050405020304" pitchFamily="18" charset="0"/>
              <a:ea typeface="Calibri" panose="020F0502020204030204" pitchFamily="34" charset="0"/>
            </a:endParaRPr>
          </a:p>
        </p:txBody>
      </p:sp>
      <p:sp>
        <p:nvSpPr>
          <p:cNvPr id="19" name="Rectangle 18"/>
          <p:cNvSpPr/>
          <p:nvPr/>
        </p:nvSpPr>
        <p:spPr>
          <a:xfrm>
            <a:off x="2354052" y="5069062"/>
            <a:ext cx="2895600" cy="1569660"/>
          </a:xfrm>
          <a:prstGeom prst="rect">
            <a:avLst/>
          </a:prstGeom>
        </p:spPr>
        <p:txBody>
          <a:bodyPr wrap="square">
            <a:spAutoFit/>
          </a:bodyPr>
          <a:lstStyle/>
          <a:p>
            <a:pPr algn="r"/>
            <a:r>
              <a:rPr lang="en-US" sz="2400" dirty="0">
                <a:solidFill>
                  <a:schemeClr val="accent2"/>
                </a:solidFill>
                <a:latin typeface="Calibri" panose="020F0502020204030204" pitchFamily="34" charset="0"/>
                <a:ea typeface="Calibri" panose="020F0502020204030204" pitchFamily="34" charset="0"/>
              </a:rPr>
              <a:t>-- Michelle Salazar, LISW-S, LICDC-CS</a:t>
            </a:r>
            <a:endParaRPr lang="en-US" sz="2400" dirty="0">
              <a:solidFill>
                <a:schemeClr val="accent2"/>
              </a:solidFill>
              <a:latin typeface="Times New Roman" panose="02020603050405020304" pitchFamily="18" charset="0"/>
              <a:ea typeface="Calibri" panose="020F0502020204030204" pitchFamily="34" charset="0"/>
            </a:endParaRPr>
          </a:p>
          <a:p>
            <a:pPr algn="r"/>
            <a:r>
              <a:rPr lang="en-US" sz="2400" dirty="0">
                <a:solidFill>
                  <a:schemeClr val="accent2"/>
                </a:solidFill>
                <a:latin typeface="Calibri" panose="020F0502020204030204" pitchFamily="34" charset="0"/>
                <a:ea typeface="Calibri" panose="020F0502020204030204" pitchFamily="34" charset="0"/>
              </a:rPr>
              <a:t>Behavioral Health Clinician, Owner</a:t>
            </a:r>
            <a:endParaRPr lang="en-US" sz="2400" dirty="0">
              <a:solidFill>
                <a:schemeClr val="accent2"/>
              </a:solidFill>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18182546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Outcomes</a:t>
            </a:r>
          </a:p>
        </p:txBody>
      </p:sp>
      <p:sp>
        <p:nvSpPr>
          <p:cNvPr id="4" name="Slide Number Placeholder 3"/>
          <p:cNvSpPr>
            <a:spLocks noGrp="1"/>
          </p:cNvSpPr>
          <p:nvPr>
            <p:ph type="sldNum" sz="quarter" idx="12"/>
          </p:nvPr>
        </p:nvSpPr>
        <p:spPr/>
        <p:txBody>
          <a:bodyPr/>
          <a:lstStyle/>
          <a:p>
            <a:fld id="{FF240F16-35E0-49D3-851D-B169E9643B23}" type="slidenum">
              <a:rPr lang="en-US" smtClean="0"/>
              <a:pPr/>
              <a:t>24</a:t>
            </a:fld>
            <a:endParaRPr lang="en-US"/>
          </a:p>
        </p:txBody>
      </p:sp>
      <p:pic>
        <p:nvPicPr>
          <p:cNvPr id="5" name="Picture 2" descr="Image of green leaf with &quot;Buckeye Health Plan&quot; underneath " title="Logo for Buckeye Health Plan">
            <a:hlinkClick r:id="rId2" tooltip=" Buckeye Health Plan"/>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65969" y="415739"/>
            <a:ext cx="1101719" cy="73865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This is a picture of Momentum Counseling's hallway with vinyl flooring and sound proof walls." title="Picture of Momentum Counseling Sound Proof Wall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a:off x="-88365" y="1786200"/>
            <a:ext cx="5398192" cy="40486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4782982" y="1337699"/>
            <a:ext cx="5029199" cy="2677656"/>
          </a:xfrm>
          <a:prstGeom prst="rect">
            <a:avLst/>
          </a:prstGeom>
        </p:spPr>
        <p:txBody>
          <a:bodyPr wrap="square">
            <a:spAutoFit/>
          </a:bodyPr>
          <a:lstStyle/>
          <a:p>
            <a:r>
              <a:rPr lang="en-US" sz="2400" dirty="0"/>
              <a:t>“Sound proofing offices through sound proof wall board will allow clients to feel comfortable sharing their symptoms and challenges. Client outcomes are improved when clients can accurately present symptoms and needs.” </a:t>
            </a:r>
          </a:p>
        </p:txBody>
      </p:sp>
      <p:sp>
        <p:nvSpPr>
          <p:cNvPr id="8" name="TextBox 7"/>
          <p:cNvSpPr txBox="1"/>
          <p:nvPr/>
        </p:nvSpPr>
        <p:spPr>
          <a:xfrm>
            <a:off x="4782982" y="5783334"/>
            <a:ext cx="6428463" cy="415498"/>
          </a:xfrm>
          <a:prstGeom prst="rect">
            <a:avLst/>
          </a:prstGeom>
          <a:noFill/>
        </p:spPr>
        <p:txBody>
          <a:bodyPr wrap="square" rtlCol="0">
            <a:spAutoFit/>
          </a:bodyPr>
          <a:lstStyle/>
          <a:p>
            <a:r>
              <a:rPr lang="en-US" sz="2100" b="1" dirty="0"/>
              <a:t>Momentum Counseling &amp; Consultation, LLC</a:t>
            </a:r>
          </a:p>
        </p:txBody>
      </p:sp>
      <p:sp>
        <p:nvSpPr>
          <p:cNvPr id="9" name="Rectangle 8"/>
          <p:cNvSpPr/>
          <p:nvPr/>
        </p:nvSpPr>
        <p:spPr>
          <a:xfrm>
            <a:off x="4658244" y="3976651"/>
            <a:ext cx="4849138" cy="830997"/>
          </a:xfrm>
          <a:prstGeom prst="rect">
            <a:avLst/>
          </a:prstGeom>
        </p:spPr>
        <p:txBody>
          <a:bodyPr wrap="square">
            <a:spAutoFit/>
          </a:bodyPr>
          <a:lstStyle/>
          <a:p>
            <a:pPr algn="r"/>
            <a:r>
              <a:rPr lang="en-US" sz="2400" dirty="0">
                <a:solidFill>
                  <a:schemeClr val="accent2"/>
                </a:solidFill>
                <a:latin typeface="Calibri" panose="020F0502020204030204" pitchFamily="34" charset="0"/>
                <a:ea typeface="Calibri" panose="020F0502020204030204" pitchFamily="34" charset="0"/>
              </a:rPr>
              <a:t>-- Michelle Salazar, LISW-S, LICDC-CS</a:t>
            </a:r>
            <a:endParaRPr lang="en-US" sz="2400" dirty="0">
              <a:solidFill>
                <a:schemeClr val="accent2"/>
              </a:solidFill>
              <a:latin typeface="Times New Roman" panose="02020603050405020304" pitchFamily="18" charset="0"/>
              <a:ea typeface="Calibri" panose="020F0502020204030204" pitchFamily="34" charset="0"/>
            </a:endParaRPr>
          </a:p>
          <a:p>
            <a:pPr algn="r"/>
            <a:r>
              <a:rPr lang="en-US" sz="2400" dirty="0">
                <a:solidFill>
                  <a:schemeClr val="accent2"/>
                </a:solidFill>
                <a:latin typeface="Calibri" panose="020F0502020204030204" pitchFamily="34" charset="0"/>
                <a:ea typeface="Calibri" panose="020F0502020204030204" pitchFamily="34" charset="0"/>
              </a:rPr>
              <a:t>Behavioral Health Clinician, Owner</a:t>
            </a:r>
            <a:endParaRPr lang="en-US" sz="2400" dirty="0">
              <a:solidFill>
                <a:schemeClr val="accent2"/>
              </a:solidFill>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18943768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Outcomes: Programmatic Access</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37337052"/>
              </p:ext>
            </p:extLst>
          </p:nvPr>
        </p:nvGraphicFramePr>
        <p:xfrm>
          <a:off x="533400" y="1066800"/>
          <a:ext cx="11049000" cy="5486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54942111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2018 Lessons Learned</a:t>
            </a:r>
          </a:p>
        </p:txBody>
      </p:sp>
      <p:sp>
        <p:nvSpPr>
          <p:cNvPr id="3" name="Content Placeholder 2"/>
          <p:cNvSpPr>
            <a:spLocks noGrp="1"/>
          </p:cNvSpPr>
          <p:nvPr>
            <p:ph idx="1"/>
          </p:nvPr>
        </p:nvSpPr>
        <p:spPr/>
        <p:txBody>
          <a:bodyPr>
            <a:normAutofit/>
          </a:bodyPr>
          <a:lstStyle/>
          <a:p>
            <a:pPr marL="342900" indent="-342900">
              <a:buFont typeface="Wingdings" panose="05000000000000000000" pitchFamily="2" charset="2"/>
              <a:buChar char="Ø"/>
            </a:pPr>
            <a:r>
              <a:rPr lang="en-US" sz="3200" dirty="0"/>
              <a:t>Simultaneous Roll Out</a:t>
            </a:r>
          </a:p>
          <a:p>
            <a:pPr marL="342900" indent="-342900">
              <a:buFont typeface="Wingdings" panose="05000000000000000000" pitchFamily="2" charset="2"/>
              <a:buChar char="Ø"/>
            </a:pPr>
            <a:endParaRPr lang="en-US" sz="3200" dirty="0"/>
          </a:p>
          <a:p>
            <a:pPr marL="342900" indent="-342900">
              <a:buFont typeface="Wingdings" panose="05000000000000000000" pitchFamily="2" charset="2"/>
              <a:buChar char="Ø"/>
            </a:pPr>
            <a:endParaRPr lang="en-US" sz="3200" dirty="0"/>
          </a:p>
          <a:p>
            <a:pPr marL="342900" indent="-342900">
              <a:buFont typeface="Wingdings" panose="05000000000000000000" pitchFamily="2" charset="2"/>
              <a:buChar char="Ø"/>
            </a:pPr>
            <a:r>
              <a:rPr lang="en-US" sz="3200" dirty="0"/>
              <a:t>Fund Disbursement</a:t>
            </a:r>
          </a:p>
          <a:p>
            <a:pPr marL="342900" indent="-342900">
              <a:buFont typeface="Wingdings" panose="05000000000000000000" pitchFamily="2" charset="2"/>
              <a:buChar char="Ø"/>
            </a:pPr>
            <a:endParaRPr lang="en-US" sz="3200" dirty="0"/>
          </a:p>
          <a:p>
            <a:pPr marL="342900" indent="-342900">
              <a:buFont typeface="Wingdings" panose="05000000000000000000" pitchFamily="2" charset="2"/>
              <a:buChar char="Ø"/>
            </a:pPr>
            <a:endParaRPr lang="en-US" sz="3200" dirty="0"/>
          </a:p>
          <a:p>
            <a:pPr marL="342900" indent="-342900">
              <a:buFont typeface="Wingdings" panose="05000000000000000000" pitchFamily="2" charset="2"/>
              <a:buChar char="Ø"/>
            </a:pPr>
            <a:r>
              <a:rPr lang="en-US" sz="3200" dirty="0"/>
              <a:t>Provider Outreach</a:t>
            </a:r>
          </a:p>
        </p:txBody>
      </p:sp>
    </p:spTree>
    <p:extLst>
      <p:ext uri="{BB962C8B-B14F-4D97-AF65-F5344CB8AC3E}">
        <p14:creationId xmlns:p14="http://schemas.microsoft.com/office/powerpoint/2010/main" val="398601652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latin typeface="Calibri" panose="020F0502020204030204" pitchFamily="34" charset="0"/>
              </a:rPr>
              <a:t>Questions, Next Steps, Call to Action</a:t>
            </a:r>
            <a:endParaRPr lang="en-US" dirty="0"/>
          </a:p>
        </p:txBody>
      </p:sp>
      <p:sp>
        <p:nvSpPr>
          <p:cNvPr id="3" name="Subtitle 2"/>
          <p:cNvSpPr>
            <a:spLocks noGrp="1"/>
          </p:cNvSpPr>
          <p:nvPr>
            <p:ph type="subTitle" idx="1"/>
          </p:nvPr>
        </p:nvSpPr>
        <p:spPr/>
        <p:txBody>
          <a:bodyPr/>
          <a:lstStyle/>
          <a:p>
            <a:r>
              <a:rPr lang="en-US" dirty="0">
                <a:latin typeface="Calibri" panose="020F0502020204030204" pitchFamily="34" charset="0"/>
                <a:cs typeface="Times"/>
              </a:rPr>
              <a:t>Provider Accessibility Initiative</a:t>
            </a:r>
          </a:p>
        </p:txBody>
      </p:sp>
      <p:sp>
        <p:nvSpPr>
          <p:cNvPr id="6" name="Slide Number Placeholder 5"/>
          <p:cNvSpPr>
            <a:spLocks noGrp="1"/>
          </p:cNvSpPr>
          <p:nvPr>
            <p:ph type="sldNum" sz="quarter" idx="4294967295"/>
          </p:nvPr>
        </p:nvSpPr>
        <p:spPr>
          <a:xfrm>
            <a:off x="8077200" y="6575627"/>
            <a:ext cx="2133600" cy="225399"/>
          </a:xfrm>
        </p:spPr>
        <p:txBody>
          <a:bodyPr/>
          <a:lstStyle>
            <a:lvl1pPr>
              <a:defRPr sz="900">
                <a:solidFill>
                  <a:schemeClr val="bg1">
                    <a:lumMod val="50000"/>
                  </a:schemeClr>
                </a:solidFill>
              </a:defRPr>
            </a:lvl1pPr>
          </a:lstStyle>
          <a:p>
            <a:fld id="{FF240F16-35E0-49D3-851D-B169E9643B23}" type="slidenum">
              <a:rPr lang="en-US" smtClean="0"/>
              <a:pPr/>
              <a:t>27</a:t>
            </a:fld>
            <a:endParaRPr lang="en-US"/>
          </a:p>
        </p:txBody>
      </p:sp>
      <p:sp>
        <p:nvSpPr>
          <p:cNvPr id="7" name="Date Placeholder 3"/>
          <p:cNvSpPr>
            <a:spLocks noGrp="1"/>
          </p:cNvSpPr>
          <p:nvPr>
            <p:ph type="dt" sz="half" idx="4294967295"/>
          </p:nvPr>
        </p:nvSpPr>
        <p:spPr>
          <a:xfrm>
            <a:off x="1971675" y="6650666"/>
            <a:ext cx="3252487" cy="182242"/>
          </a:xfrm>
          <a:prstGeom prst="rect">
            <a:avLst/>
          </a:prstGeom>
        </p:spPr>
        <p:txBody>
          <a:bodyPr lIns="0" tIns="0" rIns="0" bIns="0"/>
          <a:lstStyle>
            <a:lvl1pPr>
              <a:defRPr kumimoji="0" lang="en-US" sz="900" b="0" i="1" u="none" strike="noStrike" kern="1200" cap="none" spc="0" normalizeH="0" baseline="0" noProof="0" smtClean="0">
                <a:ln>
                  <a:noFill/>
                </a:ln>
                <a:solidFill>
                  <a:schemeClr val="bg1">
                    <a:lumMod val="50000"/>
                  </a:schemeClr>
                </a:solidFill>
                <a:effectLst/>
                <a:uLnTx/>
                <a:uFillTx/>
                <a:latin typeface="Times"/>
                <a:ea typeface="ＭＳ Ｐゴシック"/>
                <a:cs typeface="Times"/>
              </a:defRPr>
            </a:lvl1pPr>
          </a:lstStyle>
          <a:p>
            <a:pPr fontAlgn="base">
              <a:spcBef>
                <a:spcPct val="0"/>
              </a:spcBef>
              <a:spcAft>
                <a:spcPct val="0"/>
              </a:spcAft>
              <a:defRPr/>
            </a:pPr>
            <a:r>
              <a:rPr lang="en-US" dirty="0"/>
              <a:t>Confidential and Proprietary Information</a:t>
            </a:r>
          </a:p>
        </p:txBody>
      </p:sp>
    </p:spTree>
    <p:extLst>
      <p:ext uri="{BB962C8B-B14F-4D97-AF65-F5344CB8AC3E}">
        <p14:creationId xmlns:p14="http://schemas.microsoft.com/office/powerpoint/2010/main" val="396684061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571500" indent="-571500">
              <a:buFont typeface="Wingdings" panose="05000000000000000000" pitchFamily="2" charset="2"/>
              <a:buChar char="Ø"/>
            </a:pPr>
            <a:r>
              <a:rPr lang="en-US" sz="3600" dirty="0"/>
              <a:t>Audience questions</a:t>
            </a:r>
          </a:p>
          <a:p>
            <a:pPr marL="571500" indent="-571500">
              <a:buFont typeface="Wingdings" panose="05000000000000000000" pitchFamily="2" charset="2"/>
              <a:buChar char="Ø"/>
            </a:pPr>
            <a:r>
              <a:rPr lang="en-US" sz="3600" dirty="0"/>
              <a:t>Call to Action</a:t>
            </a:r>
          </a:p>
          <a:p>
            <a:pPr marL="1314450" lvl="1" indent="-571500">
              <a:buFont typeface="Arial" panose="020B0604020202020204" pitchFamily="34" charset="0"/>
              <a:buChar char="•"/>
            </a:pPr>
            <a:r>
              <a:rPr lang="en-US" sz="3200" dirty="0">
                <a:solidFill>
                  <a:srgbClr val="404040"/>
                </a:solidFill>
              </a:rPr>
              <a:t>For advocates</a:t>
            </a:r>
          </a:p>
          <a:p>
            <a:pPr marL="1314450" lvl="1" indent="-571500">
              <a:buFont typeface="Arial" panose="020B0604020202020204" pitchFamily="34" charset="0"/>
              <a:buChar char="•"/>
            </a:pPr>
            <a:r>
              <a:rPr lang="en-US" sz="3200" dirty="0">
                <a:solidFill>
                  <a:srgbClr val="404040"/>
                </a:solidFill>
              </a:rPr>
              <a:t>For other health plans</a:t>
            </a:r>
          </a:p>
          <a:p>
            <a:endParaRPr lang="en-US" dirty="0"/>
          </a:p>
        </p:txBody>
      </p:sp>
      <p:sp>
        <p:nvSpPr>
          <p:cNvPr id="4" name="Title 3"/>
          <p:cNvSpPr>
            <a:spLocks noGrp="1"/>
          </p:cNvSpPr>
          <p:nvPr>
            <p:ph type="title"/>
          </p:nvPr>
        </p:nvSpPr>
        <p:spPr/>
        <p:txBody>
          <a:bodyPr/>
          <a:lstStyle/>
          <a:p>
            <a:r>
              <a:rPr lang="en-US" dirty="0"/>
              <a:t>Questions</a:t>
            </a:r>
          </a:p>
        </p:txBody>
      </p:sp>
    </p:spTree>
    <p:extLst>
      <p:ext uri="{BB962C8B-B14F-4D97-AF65-F5344CB8AC3E}">
        <p14:creationId xmlns:p14="http://schemas.microsoft.com/office/powerpoint/2010/main" val="312606952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Thank You</a:t>
            </a:r>
          </a:p>
        </p:txBody>
      </p:sp>
      <p:sp>
        <p:nvSpPr>
          <p:cNvPr id="3" name="Content Placeholder 2"/>
          <p:cNvSpPr>
            <a:spLocks noGrp="1"/>
          </p:cNvSpPr>
          <p:nvPr>
            <p:ph idx="1"/>
          </p:nvPr>
        </p:nvSpPr>
        <p:spPr/>
        <p:txBody>
          <a:bodyPr/>
          <a:lstStyle/>
          <a:p>
            <a:pPr marL="685800" indent="-685800">
              <a:buFont typeface="Wingdings" panose="05000000000000000000" pitchFamily="2" charset="2"/>
              <a:buChar char="Ø"/>
            </a:pPr>
            <a:r>
              <a:rPr lang="en-US" sz="4400" dirty="0"/>
              <a:t>Please send any additional feedback or questions to:</a:t>
            </a:r>
          </a:p>
          <a:p>
            <a:pPr marL="1428750" lvl="1" indent="-685800">
              <a:buFont typeface="Arial" panose="020B0604020202020204" pitchFamily="34" charset="0"/>
              <a:buChar char="•"/>
            </a:pPr>
            <a:r>
              <a:rPr lang="en-US" sz="4400" dirty="0">
                <a:solidFill>
                  <a:srgbClr val="404040"/>
                </a:solidFill>
              </a:rPr>
              <a:t>Kait Campbell</a:t>
            </a:r>
            <a:br>
              <a:rPr lang="en-US" sz="4400" dirty="0">
                <a:solidFill>
                  <a:srgbClr val="404040"/>
                </a:solidFill>
              </a:rPr>
            </a:br>
            <a:r>
              <a:rPr lang="en-US" sz="3200" dirty="0">
                <a:solidFill>
                  <a:srgbClr val="404040"/>
                </a:solidFill>
                <a:hlinkClick r:id="rId2"/>
              </a:rPr>
              <a:t>kaitlin.m.campbell@centene.com</a:t>
            </a:r>
            <a:r>
              <a:rPr lang="en-US" sz="4400" dirty="0">
                <a:solidFill>
                  <a:srgbClr val="404040"/>
                </a:solidFill>
              </a:rPr>
              <a:t>, 314-320-2562</a:t>
            </a:r>
          </a:p>
        </p:txBody>
      </p:sp>
    </p:spTree>
    <p:extLst>
      <p:ext uri="{BB962C8B-B14F-4D97-AF65-F5344CB8AC3E}">
        <p14:creationId xmlns:p14="http://schemas.microsoft.com/office/powerpoint/2010/main" val="20863670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Agenda</a:t>
            </a:r>
          </a:p>
        </p:txBody>
      </p:sp>
      <p:sp>
        <p:nvSpPr>
          <p:cNvPr id="5" name="Content Placeholder 4"/>
          <p:cNvSpPr>
            <a:spLocks noGrp="1"/>
          </p:cNvSpPr>
          <p:nvPr>
            <p:ph idx="1"/>
          </p:nvPr>
        </p:nvSpPr>
        <p:spPr/>
        <p:txBody>
          <a:bodyPr>
            <a:noAutofit/>
          </a:bodyPr>
          <a:lstStyle/>
          <a:p>
            <a:pPr marL="571500" indent="-571500">
              <a:buFont typeface="Wingdings" panose="05000000000000000000" pitchFamily="2" charset="2"/>
              <a:buChar char="Ø"/>
            </a:pPr>
            <a:r>
              <a:rPr lang="en-US" sz="3200" dirty="0"/>
              <a:t>Overview of Centene and NCIL</a:t>
            </a:r>
          </a:p>
          <a:p>
            <a:pPr marL="571500" indent="-571500">
              <a:buFont typeface="Wingdings" panose="05000000000000000000" pitchFamily="2" charset="2"/>
              <a:buChar char="Ø"/>
            </a:pPr>
            <a:r>
              <a:rPr lang="en-US" sz="3200" dirty="0"/>
              <a:t>Overview of Barrier Removal Fund (BRF) Activities/Outcomes To Date</a:t>
            </a:r>
          </a:p>
          <a:p>
            <a:pPr marL="571500" indent="-571500">
              <a:buFont typeface="Wingdings" panose="05000000000000000000" pitchFamily="2" charset="2"/>
              <a:buChar char="Ø"/>
            </a:pPr>
            <a:r>
              <a:rPr lang="en-US" sz="3200" dirty="0"/>
              <a:t>Questions</a:t>
            </a:r>
          </a:p>
          <a:p>
            <a:pPr marL="571500" indent="-571500">
              <a:buFont typeface="Wingdings" panose="05000000000000000000" pitchFamily="2" charset="2"/>
              <a:buChar char="Ø"/>
            </a:pPr>
            <a:r>
              <a:rPr lang="en-US" sz="3200" dirty="0"/>
              <a:t>Closing</a:t>
            </a:r>
          </a:p>
        </p:txBody>
      </p:sp>
    </p:spTree>
    <p:extLst>
      <p:ext uri="{BB962C8B-B14F-4D97-AF65-F5344CB8AC3E}">
        <p14:creationId xmlns:p14="http://schemas.microsoft.com/office/powerpoint/2010/main" val="37098628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latin typeface="Calibri" panose="020F0502020204030204" pitchFamily="34" charset="0"/>
              </a:rPr>
              <a:t>Company Overviews</a:t>
            </a:r>
            <a:endParaRPr lang="en-US" dirty="0"/>
          </a:p>
        </p:txBody>
      </p:sp>
      <p:sp>
        <p:nvSpPr>
          <p:cNvPr id="3" name="Subtitle 2"/>
          <p:cNvSpPr>
            <a:spLocks noGrp="1"/>
          </p:cNvSpPr>
          <p:nvPr>
            <p:ph type="subTitle" idx="1"/>
          </p:nvPr>
        </p:nvSpPr>
        <p:spPr/>
        <p:txBody>
          <a:bodyPr/>
          <a:lstStyle/>
          <a:p>
            <a:r>
              <a:rPr lang="en-US" dirty="0">
                <a:latin typeface="Calibri" panose="020F0502020204030204" pitchFamily="34" charset="0"/>
                <a:cs typeface="Times"/>
              </a:rPr>
              <a:t>Provider Accessibility Initiative</a:t>
            </a:r>
          </a:p>
        </p:txBody>
      </p:sp>
      <p:sp>
        <p:nvSpPr>
          <p:cNvPr id="6" name="Slide Number Placeholder 5"/>
          <p:cNvSpPr>
            <a:spLocks noGrp="1"/>
          </p:cNvSpPr>
          <p:nvPr>
            <p:ph type="sldNum" sz="quarter" idx="4294967295"/>
          </p:nvPr>
        </p:nvSpPr>
        <p:spPr>
          <a:xfrm>
            <a:off x="8077200" y="6575627"/>
            <a:ext cx="2133600" cy="225399"/>
          </a:xfrm>
        </p:spPr>
        <p:txBody>
          <a:bodyPr/>
          <a:lstStyle>
            <a:lvl1pPr>
              <a:defRPr sz="900">
                <a:solidFill>
                  <a:schemeClr val="bg1">
                    <a:lumMod val="50000"/>
                  </a:schemeClr>
                </a:solidFill>
              </a:defRPr>
            </a:lvl1pPr>
          </a:lstStyle>
          <a:p>
            <a:fld id="{FF240F16-35E0-49D3-851D-B169E9643B23}" type="slidenum">
              <a:rPr lang="en-US" smtClean="0"/>
              <a:pPr/>
              <a:t>4</a:t>
            </a:fld>
            <a:endParaRPr lang="en-US"/>
          </a:p>
        </p:txBody>
      </p:sp>
      <p:sp>
        <p:nvSpPr>
          <p:cNvPr id="7" name="Date Placeholder 3"/>
          <p:cNvSpPr>
            <a:spLocks noGrp="1"/>
          </p:cNvSpPr>
          <p:nvPr>
            <p:ph type="dt" sz="half" idx="4294967295"/>
          </p:nvPr>
        </p:nvSpPr>
        <p:spPr>
          <a:xfrm>
            <a:off x="1971675" y="6650666"/>
            <a:ext cx="3252487" cy="182242"/>
          </a:xfrm>
          <a:prstGeom prst="rect">
            <a:avLst/>
          </a:prstGeom>
        </p:spPr>
        <p:txBody>
          <a:bodyPr lIns="0" tIns="0" rIns="0" bIns="0"/>
          <a:lstStyle>
            <a:lvl1pPr>
              <a:defRPr kumimoji="0" lang="en-US" sz="900" b="0" i="1" u="none" strike="noStrike" kern="1200" cap="none" spc="0" normalizeH="0" baseline="0" noProof="0" smtClean="0">
                <a:ln>
                  <a:noFill/>
                </a:ln>
                <a:solidFill>
                  <a:schemeClr val="bg1">
                    <a:lumMod val="50000"/>
                  </a:schemeClr>
                </a:solidFill>
                <a:effectLst/>
                <a:uLnTx/>
                <a:uFillTx/>
                <a:latin typeface="Times"/>
                <a:ea typeface="ＭＳ Ｐゴシック"/>
                <a:cs typeface="Times"/>
              </a:defRPr>
            </a:lvl1pPr>
          </a:lstStyle>
          <a:p>
            <a:pPr fontAlgn="base">
              <a:spcBef>
                <a:spcPct val="0"/>
              </a:spcBef>
              <a:spcAft>
                <a:spcPct val="0"/>
              </a:spcAft>
              <a:defRPr/>
            </a:pPr>
            <a:r>
              <a:rPr lang="en-US" dirty="0"/>
              <a:t>Confidential and Proprietary Information</a:t>
            </a:r>
          </a:p>
        </p:txBody>
      </p:sp>
    </p:spTree>
    <p:extLst>
      <p:ext uri="{BB962C8B-B14F-4D97-AF65-F5344CB8AC3E}">
        <p14:creationId xmlns:p14="http://schemas.microsoft.com/office/powerpoint/2010/main" val="42475466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Centene Overview</a:t>
            </a:r>
          </a:p>
        </p:txBody>
      </p:sp>
      <p:sp>
        <p:nvSpPr>
          <p:cNvPr id="5" name="Content Placeholder 4"/>
          <p:cNvSpPr>
            <a:spLocks noGrp="1"/>
          </p:cNvSpPr>
          <p:nvPr>
            <p:ph idx="1"/>
          </p:nvPr>
        </p:nvSpPr>
        <p:spPr/>
        <p:txBody>
          <a:bodyPr>
            <a:normAutofit/>
          </a:bodyPr>
          <a:lstStyle/>
          <a:p>
            <a:pPr marL="285750" indent="-285750">
              <a:buFont typeface="Wingdings" panose="05000000000000000000" pitchFamily="2" charset="2"/>
              <a:buChar char="Ø"/>
            </a:pPr>
            <a:r>
              <a:rPr lang="en-US" b="1" dirty="0"/>
              <a:t>St. Louis-based company founded in Milwaukee in 1984</a:t>
            </a:r>
          </a:p>
          <a:p>
            <a:pPr lvl="1">
              <a:buFont typeface="Arial" panose="020B0604020202020204" pitchFamily="34" charset="0"/>
              <a:buChar char="•"/>
            </a:pPr>
            <a:r>
              <a:rPr lang="en-US" sz="2400" dirty="0">
                <a:solidFill>
                  <a:srgbClr val="404040"/>
                </a:solidFill>
              </a:rPr>
              <a:t>45,400 employees, 14.1 million members, 2 international markets</a:t>
            </a:r>
          </a:p>
          <a:p>
            <a:pPr marL="285750" indent="-285750">
              <a:buFont typeface="Wingdings" panose="05000000000000000000" pitchFamily="2" charset="2"/>
              <a:buChar char="Ø"/>
            </a:pPr>
            <a:r>
              <a:rPr lang="en-US" b="1" dirty="0"/>
              <a:t>31 states with government-sponsored healthcare programs</a:t>
            </a:r>
          </a:p>
          <a:p>
            <a:pPr lvl="1">
              <a:buFont typeface="Arial" panose="020B0604020202020204" pitchFamily="34" charset="0"/>
              <a:buChar char="•"/>
            </a:pPr>
            <a:r>
              <a:rPr lang="en-US" sz="2400" kern="0" spc="-60" dirty="0">
                <a:solidFill>
                  <a:srgbClr val="404040"/>
                </a:solidFill>
                <a:cs typeface="Times"/>
              </a:rPr>
              <a:t>Medicaid (27 states)</a:t>
            </a:r>
          </a:p>
          <a:p>
            <a:pPr lvl="1">
              <a:buFont typeface="Arial" panose="020B0604020202020204" pitchFamily="34" charset="0"/>
              <a:buChar char="•"/>
            </a:pPr>
            <a:r>
              <a:rPr lang="en-US" sz="2400" kern="0" spc="-60" dirty="0">
                <a:solidFill>
                  <a:srgbClr val="404040"/>
                </a:solidFill>
                <a:cs typeface="Times"/>
              </a:rPr>
              <a:t>Marketplace (20)</a:t>
            </a:r>
          </a:p>
          <a:p>
            <a:pPr lvl="1">
              <a:buFont typeface="Arial" panose="020B0604020202020204" pitchFamily="34" charset="0"/>
              <a:buChar char="•"/>
            </a:pPr>
            <a:r>
              <a:rPr lang="en-US" sz="2400" kern="0" spc="-60" dirty="0">
                <a:solidFill>
                  <a:srgbClr val="404040"/>
                </a:solidFill>
                <a:cs typeface="Times"/>
              </a:rPr>
              <a:t>Medicare (20)</a:t>
            </a:r>
          </a:p>
          <a:p>
            <a:pPr lvl="1">
              <a:buFont typeface="Arial" panose="020B0604020202020204" pitchFamily="34" charset="0"/>
              <a:buChar char="•"/>
            </a:pPr>
            <a:r>
              <a:rPr lang="en-US" sz="2400" kern="0" spc="-60" dirty="0">
                <a:solidFill>
                  <a:srgbClr val="404040"/>
                </a:solidFill>
                <a:cs typeface="Times"/>
              </a:rPr>
              <a:t>Correctional (14)</a:t>
            </a:r>
            <a:endParaRPr lang="en-US" sz="2400" dirty="0">
              <a:solidFill>
                <a:srgbClr val="404040"/>
              </a:solidFill>
            </a:endParaRPr>
          </a:p>
          <a:p>
            <a:endParaRPr lang="en-US" dirty="0"/>
          </a:p>
        </p:txBody>
      </p:sp>
    </p:spTree>
    <p:extLst>
      <p:ext uri="{BB962C8B-B14F-4D97-AF65-F5344CB8AC3E}">
        <p14:creationId xmlns:p14="http://schemas.microsoft.com/office/powerpoint/2010/main" val="32146906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Centene Overview Continued…</a:t>
            </a:r>
          </a:p>
        </p:txBody>
      </p:sp>
      <p:sp>
        <p:nvSpPr>
          <p:cNvPr id="5" name="Content Placeholder 4"/>
          <p:cNvSpPr>
            <a:spLocks noGrp="1"/>
          </p:cNvSpPr>
          <p:nvPr>
            <p:ph idx="1"/>
          </p:nvPr>
        </p:nvSpPr>
        <p:spPr/>
        <p:txBody>
          <a:bodyPr>
            <a:normAutofit/>
          </a:bodyPr>
          <a:lstStyle/>
          <a:p>
            <a:pPr marL="285750" indent="-285750">
              <a:buFont typeface="Wingdings" panose="05000000000000000000" pitchFamily="2" charset="2"/>
              <a:buChar char="Ø"/>
            </a:pPr>
            <a:r>
              <a:rPr lang="en-US" b="1" dirty="0"/>
              <a:t>Managed Long-Term Services and Supports</a:t>
            </a:r>
          </a:p>
          <a:p>
            <a:pPr marL="1028700" lvl="1" indent="-571500">
              <a:buFont typeface="Arial" panose="020B0604020202020204" pitchFamily="34" charset="0"/>
              <a:buChar char="•"/>
            </a:pPr>
            <a:r>
              <a:rPr lang="en-US" sz="2400" dirty="0">
                <a:solidFill>
                  <a:srgbClr val="404040"/>
                </a:solidFill>
              </a:rPr>
              <a:t>11 states, 296,000+ members, largest MLTSS plan in the country</a:t>
            </a:r>
          </a:p>
          <a:p>
            <a:pPr marL="285750" indent="-285750">
              <a:buFont typeface="Wingdings" panose="05000000000000000000" pitchFamily="2" charset="2"/>
              <a:buChar char="Ø"/>
            </a:pPr>
            <a:r>
              <a:rPr lang="en-US" b="1" dirty="0"/>
              <a:t>Medicare Medicaid Plan</a:t>
            </a:r>
          </a:p>
          <a:p>
            <a:pPr marL="1028700" lvl="1" indent="-571500">
              <a:buFont typeface="Arial" panose="020B0604020202020204" pitchFamily="34" charset="0"/>
              <a:buChar char="•"/>
            </a:pPr>
            <a:r>
              <a:rPr lang="en-US" sz="2400" dirty="0">
                <a:solidFill>
                  <a:srgbClr val="404040"/>
                </a:solidFill>
              </a:rPr>
              <a:t>6 states, 46,000+ members, over 12,000 LTSS</a:t>
            </a:r>
          </a:p>
          <a:p>
            <a:pPr marL="285750" indent="-285750">
              <a:buFont typeface="Wingdings" panose="05000000000000000000" pitchFamily="2" charset="2"/>
              <a:buChar char="Ø"/>
            </a:pPr>
            <a:r>
              <a:rPr lang="en-US" b="1" dirty="0"/>
              <a:t>People with intellectual/developmental disabilities</a:t>
            </a:r>
          </a:p>
          <a:p>
            <a:pPr marL="1028700" lvl="1" indent="-571500">
              <a:buFont typeface="Arial" panose="020B0604020202020204" pitchFamily="34" charset="0"/>
              <a:buChar char="•"/>
            </a:pPr>
            <a:r>
              <a:rPr lang="en-US" sz="2400" dirty="0">
                <a:solidFill>
                  <a:srgbClr val="404040"/>
                </a:solidFill>
              </a:rPr>
              <a:t>11 states, 65,000+ members</a:t>
            </a:r>
          </a:p>
          <a:p>
            <a:endParaRPr lang="en-US" dirty="0"/>
          </a:p>
        </p:txBody>
      </p:sp>
    </p:spTree>
    <p:extLst>
      <p:ext uri="{BB962C8B-B14F-4D97-AF65-F5344CB8AC3E}">
        <p14:creationId xmlns:p14="http://schemas.microsoft.com/office/powerpoint/2010/main" val="14189959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NCIL Overview</a:t>
            </a:r>
          </a:p>
        </p:txBody>
      </p:sp>
      <p:sp>
        <p:nvSpPr>
          <p:cNvPr id="3" name="Content Placeholder 2"/>
          <p:cNvSpPr>
            <a:spLocks noGrp="1"/>
          </p:cNvSpPr>
          <p:nvPr>
            <p:ph idx="1"/>
          </p:nvPr>
        </p:nvSpPr>
        <p:spPr/>
        <p:txBody>
          <a:bodyPr/>
          <a:lstStyle/>
          <a:p>
            <a:pPr marL="457200" indent="-457200">
              <a:buFont typeface="Wingdings" panose="05000000000000000000" pitchFamily="2" charset="2"/>
              <a:buChar char="Ø"/>
            </a:pPr>
            <a:r>
              <a:rPr lang="en-US" dirty="0"/>
              <a:t>The National Council on Independent Living is the longest-running </a:t>
            </a:r>
            <a:r>
              <a:rPr lang="en-US" b="1" dirty="0"/>
              <a:t>national cross-disability, grassroots organization run by and for people with disabilities</a:t>
            </a:r>
            <a:r>
              <a:rPr lang="en-US" dirty="0"/>
              <a:t>.</a:t>
            </a:r>
          </a:p>
          <a:p>
            <a:pPr marL="342900" indent="-342900">
              <a:buFont typeface="Wingdings" panose="05000000000000000000" pitchFamily="2" charset="2"/>
              <a:buChar char="Ø"/>
            </a:pPr>
            <a:endParaRPr lang="en-US" dirty="0"/>
          </a:p>
          <a:p>
            <a:pPr marL="457200" indent="-457200">
              <a:buFont typeface="Wingdings" panose="05000000000000000000" pitchFamily="2" charset="2"/>
              <a:buChar char="Ø"/>
            </a:pPr>
            <a:r>
              <a:rPr lang="en-US" dirty="0"/>
              <a:t>Founded in 1982, </a:t>
            </a:r>
            <a:r>
              <a:rPr lang="en-US" b="1" dirty="0"/>
              <a:t>NCIL represents thousands of organizations and individuals including: individuals with disabilities, Centers for Independent Living (CILs), Statewide Independent Living Councils (SILCs), and other organizations that advocate for the human and civil rights of people with disabilities</a:t>
            </a:r>
            <a:r>
              <a:rPr lang="en-US" dirty="0"/>
              <a:t> throughout the United States.</a:t>
            </a:r>
          </a:p>
        </p:txBody>
      </p:sp>
      <p:pic>
        <p:nvPicPr>
          <p:cNvPr id="4" name="Picture 3" descr="Image of a blue arch with the letters, &quot;NCIL&quot; under it and &quot;National Council on Independent Living&quot;" title="Logo for National Council on Independent Livi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53990" y="290968"/>
            <a:ext cx="1684020" cy="1238885"/>
          </a:xfrm>
          <a:prstGeom prst="rect">
            <a:avLst/>
          </a:prstGeom>
          <a:noFill/>
          <a:ln>
            <a:noFill/>
          </a:ln>
        </p:spPr>
      </p:pic>
    </p:spTree>
    <p:extLst>
      <p:ext uri="{BB962C8B-B14F-4D97-AF65-F5344CB8AC3E}">
        <p14:creationId xmlns:p14="http://schemas.microsoft.com/office/powerpoint/2010/main" val="30804416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a:bodyPr>
          <a:lstStyle/>
          <a:p>
            <a:r>
              <a:rPr lang="en-US" dirty="0"/>
              <a:t>Overview of PAI and Barrier Removal Fund Activities</a:t>
            </a:r>
          </a:p>
        </p:txBody>
      </p:sp>
      <p:sp>
        <p:nvSpPr>
          <p:cNvPr id="5" name="Subtitle 4"/>
          <p:cNvSpPr>
            <a:spLocks noGrp="1"/>
          </p:cNvSpPr>
          <p:nvPr>
            <p:ph type="subTitle" idx="1"/>
          </p:nvPr>
        </p:nvSpPr>
        <p:spPr/>
        <p:txBody>
          <a:bodyPr/>
          <a:lstStyle/>
          <a:p>
            <a:r>
              <a:rPr lang="en-US" dirty="0"/>
              <a:t>Provider Accessibility Initiative</a:t>
            </a:r>
          </a:p>
        </p:txBody>
      </p:sp>
    </p:spTree>
    <p:extLst>
      <p:ext uri="{BB962C8B-B14F-4D97-AF65-F5344CB8AC3E}">
        <p14:creationId xmlns:p14="http://schemas.microsoft.com/office/powerpoint/2010/main" val="39420106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the Goal of the Provider Accessibility Initiative?</a:t>
            </a:r>
          </a:p>
        </p:txBody>
      </p:sp>
      <p:sp>
        <p:nvSpPr>
          <p:cNvPr id="3" name="Content Placeholder 2"/>
          <p:cNvSpPr>
            <a:spLocks noGrp="1"/>
          </p:cNvSpPr>
          <p:nvPr>
            <p:ph idx="1"/>
          </p:nvPr>
        </p:nvSpPr>
        <p:spPr/>
        <p:txBody>
          <a:bodyPr/>
          <a:lstStyle/>
          <a:p>
            <a:pPr marL="457200" indent="-457200">
              <a:buFont typeface="Wingdings" panose="05000000000000000000" pitchFamily="2" charset="2"/>
              <a:buChar char="Ø"/>
            </a:pPr>
            <a:r>
              <a:rPr lang="en-US" dirty="0"/>
              <a:t>Provide </a:t>
            </a:r>
            <a:r>
              <a:rPr lang="en-US" b="1" dirty="0"/>
              <a:t>equal access </a:t>
            </a:r>
            <a:r>
              <a:rPr lang="en-US" dirty="0"/>
              <a:t>to quality health care and services that are </a:t>
            </a:r>
            <a:r>
              <a:rPr lang="en-US" b="1" dirty="0"/>
              <a:t>physically and programmatically accessible </a:t>
            </a:r>
          </a:p>
          <a:p>
            <a:pPr marL="457200" indent="-457200">
              <a:buFont typeface="Wingdings" panose="05000000000000000000" pitchFamily="2" charset="2"/>
              <a:buChar char="Ø"/>
            </a:pPr>
            <a:r>
              <a:rPr lang="en-US" dirty="0"/>
              <a:t>for our </a:t>
            </a:r>
            <a:r>
              <a:rPr lang="en-US" b="1" dirty="0"/>
              <a:t>members with disabilities </a:t>
            </a:r>
            <a:r>
              <a:rPr lang="en-US" dirty="0"/>
              <a:t>and their </a:t>
            </a:r>
            <a:r>
              <a:rPr lang="en-US" b="1" dirty="0"/>
              <a:t>companions</a:t>
            </a:r>
            <a:r>
              <a:rPr lang="en-US" dirty="0"/>
              <a:t> with disabilities </a:t>
            </a:r>
          </a:p>
          <a:p>
            <a:pPr marL="457200" indent="-457200">
              <a:buFont typeface="Wingdings" panose="05000000000000000000" pitchFamily="2" charset="2"/>
              <a:buChar char="Ø"/>
            </a:pPr>
            <a:r>
              <a:rPr lang="en-US" dirty="0"/>
              <a:t>by </a:t>
            </a:r>
            <a:r>
              <a:rPr lang="en-US" b="1" dirty="0"/>
              <a:t>increasing the percentage </a:t>
            </a:r>
            <a:r>
              <a:rPr lang="en-US" dirty="0"/>
              <a:t>of doctor offices that </a:t>
            </a:r>
            <a:r>
              <a:rPr lang="en-US" b="1" dirty="0"/>
              <a:t>meet minimum </a:t>
            </a:r>
            <a:r>
              <a:rPr lang="en-US" dirty="0"/>
              <a:t>federal and state </a:t>
            </a:r>
            <a:r>
              <a:rPr lang="en-US" b="1" dirty="0"/>
              <a:t>disability access standards</a:t>
            </a:r>
            <a:r>
              <a:rPr lang="en-US" dirty="0"/>
              <a:t>.</a:t>
            </a:r>
          </a:p>
          <a:p>
            <a:endParaRPr lang="en-US" dirty="0"/>
          </a:p>
        </p:txBody>
      </p:sp>
    </p:spTree>
    <p:extLst>
      <p:ext uri="{BB962C8B-B14F-4D97-AF65-F5344CB8AC3E}">
        <p14:creationId xmlns:p14="http://schemas.microsoft.com/office/powerpoint/2010/main" val="2314974560"/>
      </p:ext>
    </p:extLst>
  </p:cSld>
  <p:clrMapOvr>
    <a:masterClrMapping/>
  </p:clrMapOvr>
</p:sld>
</file>

<file path=ppt/theme/theme1.xml><?xml version="1.0" encoding="utf-8"?>
<a:theme xmlns:a="http://schemas.openxmlformats.org/drawingml/2006/main" name="Office Theme">
  <a:themeElements>
    <a:clrScheme name="Centene">
      <a:dk1>
        <a:srgbClr val="00548C"/>
      </a:dk1>
      <a:lt1>
        <a:sysClr val="window" lastClr="FFFFFF"/>
      </a:lt1>
      <a:dk2>
        <a:srgbClr val="1F497D"/>
      </a:dk2>
      <a:lt2>
        <a:srgbClr val="EEECE1"/>
      </a:lt2>
      <a:accent1>
        <a:srgbClr val="1F497D"/>
      </a:accent1>
      <a:accent2>
        <a:srgbClr val="00AEEF"/>
      </a:accent2>
      <a:accent3>
        <a:srgbClr val="9E9B98"/>
      </a:accent3>
      <a:accent4>
        <a:srgbClr val="CF1D67"/>
      </a:accent4>
      <a:accent5>
        <a:srgbClr val="5F3777"/>
      </a:accent5>
      <a:accent6>
        <a:srgbClr val="8DB734"/>
      </a:accent6>
      <a:hlink>
        <a:srgbClr val="00548C"/>
      </a:hlink>
      <a:folHlink>
        <a:srgbClr val="00AEE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7709180609B654FAEAA0F69F95D74B1" ma:contentTypeVersion="0" ma:contentTypeDescription="Create a new document." ma:contentTypeScope="" ma:versionID="7a96b993e28a35c87cb7ffc96eda6b85">
  <xsd:schema xmlns:xsd="http://www.w3.org/2001/XMLSchema" xmlns:xs="http://www.w3.org/2001/XMLSchema" xmlns:p="http://schemas.microsoft.com/office/2006/metadata/properties" targetNamespace="http://schemas.microsoft.com/office/2006/metadata/properties" ma:root="true" ma:fieldsID="1b05d82d297216baf5b26c55225140df">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790A0C3-BE9A-435B-9795-8D9334ABF68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2.xml><?xml version="1.0" encoding="utf-8"?>
<ds:datastoreItem xmlns:ds="http://schemas.openxmlformats.org/officeDocument/2006/customXml" ds:itemID="{DD31690E-96DB-43BC-890F-9886CF8E678C}">
  <ds:schemaRefs>
    <ds:schemaRef ds:uri="http://schemas.microsoft.com/office/2006/documentManagement/types"/>
    <ds:schemaRef ds:uri="http://schemas.openxmlformats.org/package/2006/metadata/core-properties"/>
    <ds:schemaRef ds:uri="http://purl.org/dc/dcmitype/"/>
    <ds:schemaRef ds:uri="http://schemas.microsoft.com/office/infopath/2007/PartnerControls"/>
    <ds:schemaRef ds:uri="http://purl.org/dc/elements/1.1/"/>
    <ds:schemaRef ds:uri="http://schemas.microsoft.com/office/2006/metadata/properties"/>
    <ds:schemaRef ds:uri="http://www.w3.org/XML/1998/namespace"/>
    <ds:schemaRef ds:uri="http://purl.org/dc/terms/"/>
  </ds:schemaRefs>
</ds:datastoreItem>
</file>

<file path=customXml/itemProps3.xml><?xml version="1.0" encoding="utf-8"?>
<ds:datastoreItem xmlns:ds="http://schemas.openxmlformats.org/officeDocument/2006/customXml" ds:itemID="{A47C10B8-1CD7-4D43-93D3-6A7CFB5DC26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8458</TotalTime>
  <Words>1262</Words>
  <Application>Microsoft Office PowerPoint</Application>
  <PresentationFormat>Widescreen</PresentationFormat>
  <Paragraphs>219</Paragraphs>
  <Slides>29</Slides>
  <Notes>24</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29</vt:i4>
      </vt:variant>
    </vt:vector>
  </HeadingPairs>
  <TitlesOfParts>
    <vt:vector size="35" baseType="lpstr">
      <vt:lpstr>Arial</vt:lpstr>
      <vt:lpstr>Calibri</vt:lpstr>
      <vt:lpstr>Times</vt:lpstr>
      <vt:lpstr>Times New Roman</vt:lpstr>
      <vt:lpstr>Wingdings</vt:lpstr>
      <vt:lpstr>Office Theme</vt:lpstr>
      <vt:lpstr>Centene Corporation and the National Council on Independent Living Address Gaps in Disability Access – An Award Winning Idea</vt:lpstr>
      <vt:lpstr>Agenda</vt:lpstr>
      <vt:lpstr>Agenda</vt:lpstr>
      <vt:lpstr>Company Overviews</vt:lpstr>
      <vt:lpstr>Centene Overview</vt:lpstr>
      <vt:lpstr>Centene Overview Continued…</vt:lpstr>
      <vt:lpstr>NCIL Overview</vt:lpstr>
      <vt:lpstr>Overview of PAI and Barrier Removal Fund Activities</vt:lpstr>
      <vt:lpstr>What is the Goal of the Provider Accessibility Initiative?</vt:lpstr>
      <vt:lpstr>Why are We Focusing on Provider Disability Access?</vt:lpstr>
      <vt:lpstr>How are We Accomplishing Our Goal?</vt:lpstr>
      <vt:lpstr>National Barrier Removal Fund</vt:lpstr>
      <vt:lpstr>Barrier Removal Fund Process</vt:lpstr>
      <vt:lpstr>Barrier Removal Fund Process Continued…</vt:lpstr>
      <vt:lpstr>Barrier Removal Fund Process Continued…</vt:lpstr>
      <vt:lpstr>2018 &amp; 2019 Outcomes To Date</vt:lpstr>
      <vt:lpstr>Project Outputs (2018 &amp; 2019)</vt:lpstr>
      <vt:lpstr>Project Outputs (2018 &amp; 2019)</vt:lpstr>
      <vt:lpstr>Project Outputs (2018 &amp; 2019)</vt:lpstr>
      <vt:lpstr>Project Outcomes</vt:lpstr>
      <vt:lpstr>“Since the installation of our automatic doors, I have been pleased to notice more adult wheelchair patients in our facility receiving much needed services. I see this being a positive addition and great way to meet ALL members of our community.  We would not have been able to make these upgrades to our facility at this time without the funds from this grant.  Thank you again!”  - Dr. Sarah Patrick, Administrator, Jackson County Health Department</vt:lpstr>
      <vt:lpstr>Project Outcomes</vt:lpstr>
      <vt:lpstr>Project Outcomes</vt:lpstr>
      <vt:lpstr>Project Outcomes</vt:lpstr>
      <vt:lpstr>Project Outcomes: Programmatic Access</vt:lpstr>
      <vt:lpstr>2018 Lessons Learned</vt:lpstr>
      <vt:lpstr>Questions, Next Steps, Call to Action</vt:lpstr>
      <vt:lpstr>Questions</vt:lpstr>
      <vt:lpstr>Thank You</vt:lpstr>
    </vt:vector>
  </TitlesOfParts>
  <Company>Centene Corporation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Gabriel Navarrette</cp:lastModifiedBy>
  <cp:revision>147</cp:revision>
  <cp:lastPrinted>2019-10-23T15:52:01Z</cp:lastPrinted>
  <dcterms:created xsi:type="dcterms:W3CDTF">2014-08-08T13:08:46Z</dcterms:created>
  <dcterms:modified xsi:type="dcterms:W3CDTF">2019-10-23T16:00:51Z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0x01010057709180609B654FAEAA0F69F95D74B1</vt:lpwstr>
  </property>
</Properties>
</file>